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ink/ink4.xml" ContentType="application/inkml+xml"/>
  <Override PartName="/ppt/ink/ink5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handoutMasterIdLst>
    <p:handoutMasterId r:id="rId19"/>
  </p:handoutMasterIdLst>
  <p:sldIdLst>
    <p:sldId id="264" r:id="rId5"/>
    <p:sldId id="279" r:id="rId6"/>
    <p:sldId id="266" r:id="rId7"/>
    <p:sldId id="268" r:id="rId8"/>
    <p:sldId id="270" r:id="rId9"/>
    <p:sldId id="280" r:id="rId10"/>
    <p:sldId id="274" r:id="rId11"/>
    <p:sldId id="281" r:id="rId12"/>
    <p:sldId id="282" r:id="rId13"/>
    <p:sldId id="283" r:id="rId14"/>
    <p:sldId id="284" r:id="rId15"/>
    <p:sldId id="285" r:id="rId16"/>
    <p:sldId id="286" r:id="rId17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3" autoAdjust="0"/>
    <p:restoredTop sz="94280" autoAdjust="0"/>
  </p:normalViewPr>
  <p:slideViewPr>
    <p:cSldViewPr showGuides="1">
      <p:cViewPr varScale="1">
        <p:scale>
          <a:sx n="60" d="100"/>
          <a:sy n="60" d="100"/>
        </p:scale>
        <p:origin x="96" y="43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053-416B-915C-BD4B93A24AB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053-416B-915C-BD4B93A24AB8}"/>
              </c:ext>
            </c:extLst>
          </c:dPt>
          <c:dLbls>
            <c:spPr>
              <a:solidFill>
                <a:srgbClr val="FFFF00"/>
              </a:solidFill>
              <a:ln>
                <a:solidFill>
                  <a:schemeClr val="accent2">
                    <a:lumMod val="75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Sheet1!$A$1:$A$2</c:f>
              <c:numCache>
                <c:formatCode>General</c:formatCode>
                <c:ptCount val="2"/>
                <c:pt idx="0">
                  <c:v>63.1</c:v>
                </c:pt>
                <c:pt idx="1">
                  <c:v>68.400000000000006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053-416B-915C-BD4B93A24A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119837-5B71-4D44-BB01-DB0B084933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7D14C5-CED9-4CFC-B338-DFB0C8090B9F}">
      <dgm:prSet phldrT="[Text]"/>
      <dgm:spPr/>
      <dgm:t>
        <a:bodyPr/>
        <a:lstStyle/>
        <a:p>
          <a:r>
            <a:rPr lang="en-US" dirty="0" err="1"/>
            <a:t>Insegnanti</a:t>
          </a:r>
          <a:r>
            <a:rPr lang="en-US" dirty="0"/>
            <a:t> </a:t>
          </a:r>
        </a:p>
      </dgm:t>
      <dgm:extLst>
        <a:ext uri="{E40237B7-FDA0-4F09-8148-C483321AD2D9}">
          <dgm14:cNvPr xmlns:dgm14="http://schemas.microsoft.com/office/drawing/2010/diagram" id="0" name="" descr="Vertical bullet list showing 3 groups arranged one below the other and bullet points are present under each group."/>
        </a:ext>
      </dgm:extLst>
    </dgm:pt>
    <dgm:pt modelId="{92DFCBC7-BC14-4697-8ECD-BF0D5B1EDA3B}" type="parTrans" cxnId="{7D461F02-AB37-447A-AC6B-D31C4D2EC6A9}">
      <dgm:prSet/>
      <dgm:spPr/>
      <dgm:t>
        <a:bodyPr/>
        <a:lstStyle/>
        <a:p>
          <a:endParaRPr lang="en-US"/>
        </a:p>
      </dgm:t>
    </dgm:pt>
    <dgm:pt modelId="{87E3C0DB-7BEE-424E-8E11-B838D238D595}" type="sibTrans" cxnId="{7D461F02-AB37-447A-AC6B-D31C4D2EC6A9}">
      <dgm:prSet/>
      <dgm:spPr/>
      <dgm:t>
        <a:bodyPr/>
        <a:lstStyle/>
        <a:p>
          <a:endParaRPr lang="en-US"/>
        </a:p>
      </dgm:t>
    </dgm:pt>
    <dgm:pt modelId="{C111C18A-FD96-4E63-821A-54D70D8DC65F}">
      <dgm:prSet phldrT="[Text]"/>
      <dgm:spPr/>
      <dgm:t>
        <a:bodyPr/>
        <a:lstStyle/>
        <a:p>
          <a:r>
            <a:rPr lang="en-US" dirty="0"/>
            <a:t>19</a:t>
          </a:r>
        </a:p>
      </dgm:t>
    </dgm:pt>
    <dgm:pt modelId="{83BE74EF-FAB4-45A2-BBED-7CD5259AB210}" type="parTrans" cxnId="{FFD8B471-C98F-4DB5-8DE3-2AB7E896ADD5}">
      <dgm:prSet/>
      <dgm:spPr/>
      <dgm:t>
        <a:bodyPr/>
        <a:lstStyle/>
        <a:p>
          <a:endParaRPr lang="en-US"/>
        </a:p>
      </dgm:t>
    </dgm:pt>
    <dgm:pt modelId="{B4F34DE2-2DAE-4F88-8C78-BD8892EBF4FF}" type="sibTrans" cxnId="{FFD8B471-C98F-4DB5-8DE3-2AB7E896ADD5}">
      <dgm:prSet/>
      <dgm:spPr/>
      <dgm:t>
        <a:bodyPr/>
        <a:lstStyle/>
        <a:p>
          <a:endParaRPr lang="en-US"/>
        </a:p>
      </dgm:t>
    </dgm:pt>
    <dgm:pt modelId="{3C67E77D-62FA-499D-B5E6-E79A091C5267}">
      <dgm:prSet phldrT="[Text]"/>
      <dgm:spPr/>
      <dgm:t>
        <a:bodyPr/>
        <a:lstStyle/>
        <a:p>
          <a:r>
            <a:rPr lang="en-US" dirty="0" err="1"/>
            <a:t>Studenti</a:t>
          </a:r>
          <a:r>
            <a:rPr lang="en-US" dirty="0"/>
            <a:t> </a:t>
          </a:r>
        </a:p>
      </dgm:t>
      <dgm:extLst>
        <a:ext uri="{E40237B7-FDA0-4F09-8148-C483321AD2D9}">
          <dgm14:cNvPr xmlns:dgm14="http://schemas.microsoft.com/office/drawing/2010/diagram" id="0" name="" descr="Vertical bullet list showing 3 groups arranged one below the other and bullet points are present under each group."/>
        </a:ext>
      </dgm:extLst>
    </dgm:pt>
    <dgm:pt modelId="{5337D229-E330-4525-B0FA-14EC5A80604A}" type="parTrans" cxnId="{32AA6160-4426-4C4D-93AE-E2F474E37AD9}">
      <dgm:prSet/>
      <dgm:spPr/>
      <dgm:t>
        <a:bodyPr/>
        <a:lstStyle/>
        <a:p>
          <a:endParaRPr lang="en-US"/>
        </a:p>
      </dgm:t>
    </dgm:pt>
    <dgm:pt modelId="{C056AC5D-B04E-4376-A1CB-3EAB7BE5AF5B}" type="sibTrans" cxnId="{32AA6160-4426-4C4D-93AE-E2F474E37AD9}">
      <dgm:prSet/>
      <dgm:spPr/>
      <dgm:t>
        <a:bodyPr/>
        <a:lstStyle/>
        <a:p>
          <a:endParaRPr lang="en-US"/>
        </a:p>
      </dgm:t>
    </dgm:pt>
    <dgm:pt modelId="{D6510970-8F9C-4B45-A0F3-6ACB9AA76D40}">
      <dgm:prSet phldrT="[Text]"/>
      <dgm:spPr/>
      <dgm:t>
        <a:bodyPr/>
        <a:lstStyle/>
        <a:p>
          <a:r>
            <a:rPr lang="en-US" dirty="0"/>
            <a:t>186</a:t>
          </a:r>
        </a:p>
      </dgm:t>
    </dgm:pt>
    <dgm:pt modelId="{7A9FC291-2B6A-4475-8B09-917F9F09E3AB}" type="parTrans" cxnId="{C6E7222A-5F84-456A-9806-D51868FAF8A9}">
      <dgm:prSet/>
      <dgm:spPr/>
      <dgm:t>
        <a:bodyPr/>
        <a:lstStyle/>
        <a:p>
          <a:endParaRPr lang="en-US"/>
        </a:p>
      </dgm:t>
    </dgm:pt>
    <dgm:pt modelId="{4B87F32C-3630-48F2-9114-4262C0BEEA9E}" type="sibTrans" cxnId="{C6E7222A-5F84-456A-9806-D51868FAF8A9}">
      <dgm:prSet/>
      <dgm:spPr/>
      <dgm:t>
        <a:bodyPr/>
        <a:lstStyle/>
        <a:p>
          <a:endParaRPr lang="en-US"/>
        </a:p>
      </dgm:t>
    </dgm:pt>
    <dgm:pt modelId="{ED5DCCC5-BCA8-4491-AA37-BAF153ECA184}" type="pres">
      <dgm:prSet presAssocID="{90119837-5B71-4D44-BB01-DB0B084933C8}" presName="linear" presStyleCnt="0">
        <dgm:presLayoutVars>
          <dgm:animLvl val="lvl"/>
          <dgm:resizeHandles val="exact"/>
        </dgm:presLayoutVars>
      </dgm:prSet>
      <dgm:spPr/>
    </dgm:pt>
    <dgm:pt modelId="{A9DD881E-A532-414B-870C-8ADE2076F78C}" type="pres">
      <dgm:prSet presAssocID="{477D14C5-CED9-4CFC-B338-DFB0C8090B9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D5F6E02-AD43-4E7A-935B-DDF5D6C74800}" type="pres">
      <dgm:prSet presAssocID="{477D14C5-CED9-4CFC-B338-DFB0C8090B9F}" presName="childText" presStyleLbl="revTx" presStyleIdx="0" presStyleCnt="2">
        <dgm:presLayoutVars>
          <dgm:bulletEnabled val="1"/>
        </dgm:presLayoutVars>
      </dgm:prSet>
      <dgm:spPr/>
    </dgm:pt>
    <dgm:pt modelId="{81203336-F3DE-4B3A-BCF4-0F68C23AC2BB}" type="pres">
      <dgm:prSet presAssocID="{3C67E77D-62FA-499D-B5E6-E79A091C526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82956A5-ADC8-4959-B856-589B9D9B9635}" type="pres">
      <dgm:prSet presAssocID="{3C67E77D-62FA-499D-B5E6-E79A091C5267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A55A44F5-7713-43BE-A80C-9D7C49E6D5AD}" type="presOf" srcId="{D6510970-8F9C-4B45-A0F3-6ACB9AA76D40}" destId="{782956A5-ADC8-4959-B856-589B9D9B9635}" srcOrd="0" destOrd="0" presId="urn:microsoft.com/office/officeart/2005/8/layout/vList2"/>
    <dgm:cxn modelId="{8D0A4494-246A-45A7-AB6A-CDBC9E33ECD3}" type="presOf" srcId="{477D14C5-CED9-4CFC-B338-DFB0C8090B9F}" destId="{A9DD881E-A532-414B-870C-8ADE2076F78C}" srcOrd="0" destOrd="0" presId="urn:microsoft.com/office/officeart/2005/8/layout/vList2"/>
    <dgm:cxn modelId="{C6E7222A-5F84-456A-9806-D51868FAF8A9}" srcId="{3C67E77D-62FA-499D-B5E6-E79A091C5267}" destId="{D6510970-8F9C-4B45-A0F3-6ACB9AA76D40}" srcOrd="0" destOrd="0" parTransId="{7A9FC291-2B6A-4475-8B09-917F9F09E3AB}" sibTransId="{4B87F32C-3630-48F2-9114-4262C0BEEA9E}"/>
    <dgm:cxn modelId="{7D461F02-AB37-447A-AC6B-D31C4D2EC6A9}" srcId="{90119837-5B71-4D44-BB01-DB0B084933C8}" destId="{477D14C5-CED9-4CFC-B338-DFB0C8090B9F}" srcOrd="0" destOrd="0" parTransId="{92DFCBC7-BC14-4697-8ECD-BF0D5B1EDA3B}" sibTransId="{87E3C0DB-7BEE-424E-8E11-B838D238D595}"/>
    <dgm:cxn modelId="{96956FBE-70C8-4F89-BD0B-33093C0F439D}" type="presOf" srcId="{3C67E77D-62FA-499D-B5E6-E79A091C5267}" destId="{81203336-F3DE-4B3A-BCF4-0F68C23AC2BB}" srcOrd="0" destOrd="0" presId="urn:microsoft.com/office/officeart/2005/8/layout/vList2"/>
    <dgm:cxn modelId="{594ECC8D-94FA-41B7-9F5F-6B7A67E36EF5}" type="presOf" srcId="{C111C18A-FD96-4E63-821A-54D70D8DC65F}" destId="{CD5F6E02-AD43-4E7A-935B-DDF5D6C74800}" srcOrd="0" destOrd="0" presId="urn:microsoft.com/office/officeart/2005/8/layout/vList2"/>
    <dgm:cxn modelId="{32AA6160-4426-4C4D-93AE-E2F474E37AD9}" srcId="{90119837-5B71-4D44-BB01-DB0B084933C8}" destId="{3C67E77D-62FA-499D-B5E6-E79A091C5267}" srcOrd="1" destOrd="0" parTransId="{5337D229-E330-4525-B0FA-14EC5A80604A}" sibTransId="{C056AC5D-B04E-4376-A1CB-3EAB7BE5AF5B}"/>
    <dgm:cxn modelId="{5BDE416F-F97E-4F73-BE1A-C12EA4F60682}" type="presOf" srcId="{90119837-5B71-4D44-BB01-DB0B084933C8}" destId="{ED5DCCC5-BCA8-4491-AA37-BAF153ECA184}" srcOrd="0" destOrd="0" presId="urn:microsoft.com/office/officeart/2005/8/layout/vList2"/>
    <dgm:cxn modelId="{FFD8B471-C98F-4DB5-8DE3-2AB7E896ADD5}" srcId="{477D14C5-CED9-4CFC-B338-DFB0C8090B9F}" destId="{C111C18A-FD96-4E63-821A-54D70D8DC65F}" srcOrd="0" destOrd="0" parTransId="{83BE74EF-FAB4-45A2-BBED-7CD5259AB210}" sibTransId="{B4F34DE2-2DAE-4F88-8C78-BD8892EBF4FF}"/>
    <dgm:cxn modelId="{0910C0A3-A67A-496C-8A74-C4E35FED4675}" type="presParOf" srcId="{ED5DCCC5-BCA8-4491-AA37-BAF153ECA184}" destId="{A9DD881E-A532-414B-870C-8ADE2076F78C}" srcOrd="0" destOrd="0" presId="urn:microsoft.com/office/officeart/2005/8/layout/vList2"/>
    <dgm:cxn modelId="{9334B2F5-7FCF-4B1F-B6AA-DB249F4421A1}" type="presParOf" srcId="{ED5DCCC5-BCA8-4491-AA37-BAF153ECA184}" destId="{CD5F6E02-AD43-4E7A-935B-DDF5D6C74800}" srcOrd="1" destOrd="0" presId="urn:microsoft.com/office/officeart/2005/8/layout/vList2"/>
    <dgm:cxn modelId="{4F4F04E9-8CC4-46EA-94F2-D97F126F4DA5}" type="presParOf" srcId="{ED5DCCC5-BCA8-4491-AA37-BAF153ECA184}" destId="{81203336-F3DE-4B3A-BCF4-0F68C23AC2BB}" srcOrd="2" destOrd="0" presId="urn:microsoft.com/office/officeart/2005/8/layout/vList2"/>
    <dgm:cxn modelId="{9E10C16C-1E52-4EC3-8CA1-A7C07C605948}" type="presParOf" srcId="{ED5DCCC5-BCA8-4491-AA37-BAF153ECA184}" destId="{782956A5-ADC8-4959-B856-589B9D9B963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D881E-A532-414B-870C-8ADE2076F78C}">
      <dsp:nvSpPr>
        <dsp:cNvPr id="0" name=""/>
        <dsp:cNvSpPr/>
      </dsp:nvSpPr>
      <dsp:spPr>
        <a:xfrm>
          <a:off x="0" y="5224"/>
          <a:ext cx="4976813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 err="1"/>
            <a:t>Insegnanti</a:t>
          </a:r>
          <a:r>
            <a:rPr lang="en-US" sz="5500" kern="1200" dirty="0"/>
            <a:t> </a:t>
          </a:r>
        </a:p>
      </dsp:txBody>
      <dsp:txXfrm>
        <a:off x="64397" y="69621"/>
        <a:ext cx="4848019" cy="1190381"/>
      </dsp:txXfrm>
    </dsp:sp>
    <dsp:sp modelId="{CD5F6E02-AD43-4E7A-935B-DDF5D6C74800}">
      <dsp:nvSpPr>
        <dsp:cNvPr id="0" name=""/>
        <dsp:cNvSpPr/>
      </dsp:nvSpPr>
      <dsp:spPr>
        <a:xfrm>
          <a:off x="0" y="1324400"/>
          <a:ext cx="4976813" cy="910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014" tIns="69850" rIns="391160" bIns="69850" numCol="1" spcCol="1270" anchor="t" anchorCtr="0">
          <a:noAutofit/>
        </a:bodyPr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300" kern="1200" dirty="0"/>
            <a:t>19</a:t>
          </a:r>
        </a:p>
      </dsp:txBody>
      <dsp:txXfrm>
        <a:off x="0" y="1324400"/>
        <a:ext cx="4976813" cy="910800"/>
      </dsp:txXfrm>
    </dsp:sp>
    <dsp:sp modelId="{81203336-F3DE-4B3A-BCF4-0F68C23AC2BB}">
      <dsp:nvSpPr>
        <dsp:cNvPr id="0" name=""/>
        <dsp:cNvSpPr/>
      </dsp:nvSpPr>
      <dsp:spPr>
        <a:xfrm>
          <a:off x="0" y="2235200"/>
          <a:ext cx="4976813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 err="1"/>
            <a:t>Studenti</a:t>
          </a:r>
          <a:r>
            <a:rPr lang="en-US" sz="5500" kern="1200" dirty="0"/>
            <a:t> </a:t>
          </a:r>
        </a:p>
      </dsp:txBody>
      <dsp:txXfrm>
        <a:off x="64397" y="2299597"/>
        <a:ext cx="4848019" cy="1190381"/>
      </dsp:txXfrm>
    </dsp:sp>
    <dsp:sp modelId="{782956A5-ADC8-4959-B856-589B9D9B9635}">
      <dsp:nvSpPr>
        <dsp:cNvPr id="0" name=""/>
        <dsp:cNvSpPr/>
      </dsp:nvSpPr>
      <dsp:spPr>
        <a:xfrm>
          <a:off x="0" y="3554375"/>
          <a:ext cx="4976813" cy="910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014" tIns="69850" rIns="391160" bIns="69850" numCol="1" spcCol="1270" anchor="t" anchorCtr="0">
          <a:noAutofit/>
        </a:bodyPr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300" kern="1200" dirty="0"/>
            <a:t>186</a:t>
          </a:r>
        </a:p>
      </dsp:txBody>
      <dsp:txXfrm>
        <a:off x="0" y="3554375"/>
        <a:ext cx="4976813" cy="910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11/7/2016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16-10-27T01:48:58.317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256 350 0,'47'23'109,"0"-23"-93,-1 24-16,24-1 16,-23 0-16,23-23 15,0 24-15,-24-1 16,1-23-16,23 0 16,-24 0-16,48 0 15,45 0-15,-22 0 16,-24 0-16,0 0 0,47 0 15,-47 0-15,24 0 16,23 0-16,-94 0 16,47 0-16,-23 0 15,0 0 1,47 0-16,-71 0 16,24 0-16,24 0 0,-25 0 15,-22 0 1,23 0-16,-47 0 15,70 0-15,-46 0 16,23 0-16,23 0 16,-23 0-16,0 0 15,0 0 1,-24 0-16,24 0 0,-23 0 16,46 0-16,-23 0 15,-23 0-15,-1 0 16,1 0-16,23 0 15,-24 0-15,24 0 16,-46 0-16,22 0 16,24 0-16,0 0 15,0 0-15,0 0 16,0 0-16,0 23 16,-24-23-16,48 0 15,-71 0-15,70 0 16,-70 0-16,47 0 31,-23 0-31,-24 0 0,24 0 16,-1 0-16,1 0 15,-24 0-15,47 0 16,-46 0-16,-1 0 16,47 0-1,-24 0-15,1 0 0,-24 0 16,24 0-16,23 0 15,-47 0-15,163 0 16,-139 0 0,0 0-16,23 0 15,-47 0-15,47 0 16,-24 0-16,-22 0 16,-1 0-16,47 0 0,23 0 15,-70 0-15,47 0 16,0 0-16,-23 0 15,23 0-15,-24 0 16,1 0 15,-24 0-31,47 0 16,-47 0 0,1 0-16,-1 0 15,24 0-15,-1 0 16,-22 0-16,-1 0 15,24 0-15,-24 0 16,0 0-16,24 0 16,-1 0-16,1 0 0,-24 0 15,1 0-15,45 0 16,-22 0-16,-24 0 16,24 0-16,-24 0 15,24 0-15,23 0 16,-47 0-16,24 0 31,-24 0-31,24 0 16,23 0-16,-47 0 15,0 0-15,0 0 16,24 0 0,0 0-1,-1 0 1,-22 0-16,-1 0 15,23 0-15,-22 0 16,-1 0-16,0 0 16,1 0-16,22 0 15,-22 0-15,22 0 16,1-23 0,-24 23-1,47 0-15,-23 0 16,-24 0-16,23 0 15,1 0-15,0 0 16,23 0-16,-47 0 16,0 0-16,47 0 15,-23 0-15,-1 0 16,-22 0-16,-1 0 0,24 0 16,-24 0-1,23 0 1,-22 0-1,-1 0 1,0 0-16,24 0 16,-24 0-16,1 0 15,-1 0 1,0 0 0,24 0-1,-24 0 1,0 0 15,24 0-31,-24 0 16,1 0-16,22 0 15,-22 0 1,-1 0-16,0 0 16,24 0-1,-24 0 1,0 0 15,1 0 32,22 0-48,-92 0 157,22-23-172,1-1 16,0 24-16,23-23 0,-47 23 15,-23 0-15,24-23 16,-1 23-16,0-24 16,24 1-16,0 23 31,-24 0-31,24 0 0,-24 0 0,24 0 31,-24 0-31,1 0 16,22-23-16,1 23 15,0 0-15,-24 0 16,1 0-16,-24 0 16,23 0-1,1 0 1,22 0-16,1 0 15,0 0-15,-47 0 16,23 0 0,24 0-16,-1 0 15,1 0-15,-23 0 16,22 0 15,1 0-31,0 0 16,-24 0-16,24 0 15,-24 0-15,24 0 16,-24 0-16,1 0 16,22 0-16,1 0 15,-24 0-15,24 0 16,0 0 0,0 0-16,-1 0 15,1 0-15,0 0 16,-1 0-16,1 0 15,-24 0-15,1 0 16,-24 0-16,47 0 16,-24 0-16,-23 0 15,23 0-15,-22 0 16,22 0-16,24 0 16,-24 0-16,24 0 15,-1 0-15,-22 0 31,23 0-31,-24 0 16,0 0 0,24 0-1,0 0 1,-1 0 0,-22 0-16,23 0 15,-1 0 1,-46 0-16,24 0 0,22 0 15,1 0 1,0 0-16,-24 0 16,24 0-16,-47 0 15,23 0 1,1 0-16,22 0 16,1 0-1,0 0-15,0 0 16,-1 0-1,1 0-15,0 0 16,-24 0-16,24 0 16,-47 0-16,23 0 31,24 0-31,0 0 0,-24 0 16,24 0-16,-1 0 15,-22 0-15,-1 0 16,24 0-16,0 0 15,-24 0-15,24 0 16,-1 0-16,1 0 16,-24 0-16,24 0 0,0 0 15,-24 0 1,24 0 0,-47 0-1,0 0 1,47 0 15,-24 0-31,1 0 16,-1 0-16,24 0 0,-1 0 15,1 0-15,-23 0 16,22 0 0,1 0-16,0 0 15,-24 0 1,24 0-16,-1 0 15,1 0-15,-47 0 32,47 0-17,-24 0-15,24 0 16,-24 0 15,24-24-31,-47 24 16,24 0-16,-1 0 15,24 0 1,-1 0-16,1 0 16,-24 0-1,24 0-15,0 0 16,0 0-16,-24 0 0,24 0 16,-47 0-16,46 0 15,-22 0-15,22 0 16,1-46-16,0 46 15,-47 0-15,23 0 16,1 0-16,-1 0 16,24-24-1,0 24 1,-1 0-16,1 0 16,0 0 15,-1 0-16,1-23-15,-47 0 16,0 23-16,24 0 0,22 0 16,1 0-16,-24 0 15,24 0-15,-24 0 16,1 0 0,23 0-16,-24 0 15,24 0-15,-47 0 16,46 0-16,1-23 15,-23 23-15,22 0 16,-46 0-16,47 0 16,0 0-16,-47 0 15,23 0-15,24 0 16,0 0-16,-24 0 16,0 0-16,24 0 0,0 0 31,0 0-31,-1 0 15,1 0-15,0 0 16,23-24-16,-47 24 16,24 0 15,-1 0-31,1-46 16,-24 46-16,24 0 15,0 0 1,-24 0-16,24 0 15,0 0-15,-24 0 16,0-24-16,1 24 16,23 0-16,-24 0 15,24 0-15,-24 0 16,0-23 0,1 23-16,23 0 15,-24 0 1,0 0 15,47-47-15,-23 47 31,-24 0-32,1 0-15,-1 0 16,24 0-16,0 0 0,-24 0 15,24 0-15,-1 0 16,1 0-16,0 0 16,-1 0-1,1 0-15,-23 0 47,22 0-31,1 0-16,-24 0 31,24 0-15,0 0-1,-1 0-15,-22 0 16,23 0 0,-1 0 15,1 0-31,0 0 15,-24 0 1,24 0 0,-1 0-1,1 0-15,-24 0 16,24 0-16,0 0 16,-24 0-16,1 0 15,22 0 1,-22 24 15,22-24-31,-22 0 16,-1 0-1,24 0-15,0 0 16,-24-24-16,24 24 16,-1 0-1,1 0-15,-23 0 16,22 0-1,1 0-15,-24 0 16,24 0 0,0 0-16,-1 0 15,1 0-15,46 0 157,1 0-157,22 0 15,-22 0-15,-1 0 16,47 0-16,-24 24 15,1-24-15,0 0 0,23 23 16,-47-23-16,70 23 16,-70 1-16,1-24 15,-1 0-15,24 0 16,-24 0-16,0 0 31,24 0-31,-24 0 16,24 23-16,-24-23 15,24 0-15,-1 47 16,-22-47-16,45 0 16,-45 0-16,46 0 15,-24 0 1,-22 0-16,22 0 16,-23 0-16,1 23 15,-1-23-15,0 0 16,24 0-16,-24 0 15,1 0 1,22 0 15,-23 0 16,1 0-47,-1 0 16,24 0-1,-24 0 1,0 0 15,1-47-15,-1 47-16,24 24 0,-24-24 16,0 0-1,24 0 16,-24 0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16-10-27T01:49:04.479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0 280 0,'0'23'63,"117"24"-48,-47-47 1,-24 0-16,1 0 0,-1 0 16,71 0-16,-70 0 15,22 0-15,1 0 16,0 0-16,23 0 15,-46 23-15,23-23 16,23 0-16,24 0 0,162 46 31,-209-46-15,23 0-16,-46 0 16,-24 0-16,24 0 15,0 0-15,-24 0 16,0 0-1,0 0-15,24 0 16,0 0-16,-1 0 0,1 0 31,0 0-31,-24 0 16,47 0-16,-24 0 16,-22 0-1,-1 0-15,0 0 16,24 0-16,-1 0 15,1 0-15,-24 0 0,1 0 16,22 0 0,-22 0-16,-1 0 15,23 0-15,1 0 16,0 0-16,-24 0 16,24 0-16,22 0 15,-22 0 1,0 0-16,23 0 15,-24 0 1,1 0-16,-1 0 16,48 0-16,-48 0 15,1 0-15,-24 0 16,24 0-16,-1 0 16,1 47-16,0-47 15,-1 0-15,1 0 16,69 0-1,-69 0-15,0 0 16,-24 0-16,0-23 16,24 23-1,-24 0-15,0 0 16,1 0 0,-1 0-16,24 0 31,-24 0-31,0 0 0,24 0 0,-1 0 15,1 0 17,-24 0-17,1 0-15,-1 0 16,0 0-16,24 0 16,23 0-16,-24 0 15,1 0 1,0 0-16,-1 23 15,1-23-15,-24 0 0,47 0 16,0 0-16,0 0 16,-24 0-16,1 0 15,23 0-15,0 0 16,-24 0-16,24-23 16,0 23-1,-23 0 1,23 0-16,-24 0 15,-22 0-15,-1 0 16,0 0-16,24 0 16,-24 0-16,0 0 0,24 0 15,0 0-15,92 0 32,-69 0-32,0 0 0,-23 23 15,-1-23-15,1 0 16,-24 0-16,24 0 15,-24 0 1,24 0-16,-24 0 16,1 0-16,-1 0 15,23 0 1,-22 0-16,-1 0 16,47 0-16,-23 0 15,-24 0-15,0 0 16,0 0-16,47 0 15,-46 0 17,22 0-32,-22 0 15,-1 0-15,0 0 16,47 0-16,-23 0 16,-1 0-16,24 0 15,-23 0-15,23 0 16,-47 0-16,24 0 15,-1 0-15,24 0 0,-23 0 16,-24 0-16,24 0 16,-24 0-16,24 0 15,-1 0 1,-23 0 0,1 0-16,22 0 15,1 0-15,0 0 16,-24 0-16,0 0 15,24 0-15,23 0 16,0 0 0,-47 0-16,24 0 15,-24 0-15,47 0 16,-47 0 0,0 0-16,1 0 15,46 0 16,-24 0-31,-23 0 16,24 0-16,0 0 16,-1 0-16,-22 0 15,-1 0-15,23 0 16,1 0-16,0 0 16,-24 0 15,0 0-16,1 0-15,-1 0 16,0 0 0,1 0-1,-1 0 1,0 0-16,0 0 16,24 0-1,-24 0-15,1 0 16,-1 0-1,24 0-15,-24 0 16,0 0 31,24 0 15,-24 0-62,0 0 16,1 0 0,-24-47 187,-47 24-203,24 23 15,-1-46-15,1 46 16,-23-24 15,22 1 1,1 0-17,0 23 1,-1-47-16,-22 47 15,-1 0-15,24-23 16,-47 23-16,47 0 16,-24 0-16,24-47 15,-24 47-15,0 0 16,-22 0-16,69-23 16,-47 23-16,24 0 15,-1 0-15,-22 0 16,-1 0-1,1 0-15,22 0 16,1 0-16,-24 0 16,1 0-16,22 0 15,-45 0 1,22 0-16,0 0 16,-23 0-16,0 0 15,1 0-15,-1 0 16,23 0-16,-23 0 15,24-47-15,-24 47 16,46 0 0,1 0-16,-47 0 15,0 0 1,24 0-16,-48 0 0,48 0 16,-24 0-16,-23 0 15,23 0-15,46 0 31,-45-23-31,-1 23 16,23 0-16,24 0 16,-24 0-16,1-47 15,-1 47-15,24 0 16,-47 0-16,0 0 16,-140 0-1,163 0-15,1 0 16,-24 0-16,23 0 15,-23 0-15,47 0 16,-93 0-16,92 0 16,-22 0-16,-24 0 15,0 0-15,0 0 16,0 0-16,0 0 16,47 0-16,-24 0 15,1 0-15,-1 0 31,0 0-31,-22 0 16,22 0-16,0 0 16,-23 0-16,1 0 0,22 0 15,24 0-15,-24-23 16,24 23-16,-24 0 16,24 0-16,-24 0 15,-23 0-15,0 0 16,24 0-16,22 0 15,-45 0-15,45 0 16,-46 0-16,24 0 16,-1 0-16,1 0 15,22 0-15,1 0 16,-47 0-16,23 0 16,24 0-16,-47 0 15,47 0-15,-140 0 31,116 0-31,-23 0 16,0 0 0,24 0-16,-24 0 15,23 0-15,-23 0 0,47 0 16,0 0-16,-47 0 16,23 0-16,-23 0 15,0 0-15,24 0 16,22 0-16,-45 0 15,45 0-15,1 0 16,0 0-16,-1 0 16,-46 0-16,24 0 15,-1 0-15,1 0 16,22 0-16,-22 0 16,-24 0-16,47 0 15,-47 0-15,46 0 16,-22 0-1,-1 0-15,1 0 16,22 0-16,1 0 16,-24 0-16,-23 0 15,47 0-15,-24 47 16,-22-47-16,45 0 16,-69 23-16,23-23 15,24 0-15,22 0 16,1 0-16,-24 0 15,-23 47-15,47-47 16,0 0-16,-24 0 16,24 0-16,0 0 15,-1 0-15,-22 0 16,22 0-16,1 0 16,-47 0 15,47 23-16,0-23-15,-24 0 79,24 0-79,-1 0 15,-22 0-15,22 0 0,1 0 16,0 0 15,-24 0-15,24 0-1,46 0 126,24 0-141,23 0 16,-24 0-16,24 0 15,70 0-15,-70 0 0,23 0 16,0 0-16,-23 0 15,24 0-15,-25 0 16,1 0-16,0 0 16,0 0-16,-23 0 15,23 0-15,0 0 16,23 0-16,-47 0 16,1 0-16,23 0 15,-23 0-15,-1 0 31,1 0-31,-24 0 16,0 0-16,24 0 16,-24 0-16,24 0 15,-24 0-15,0 0 0,47 0 16,-46 0-16,-1 0 16,0 0-16,1 0 15,-1 0 1,23 0-16,1 0 15,0 0-15,-1 0 16,1 0-16,0 0 0,-1 0 16,-23 0-16,1 0 15,-1 0 1,24 0 0,-24 0-1,24 0-15,-24 0 16,23 0-1,-22 0-15,46 0 16,-24 0-16,-22 0 16,22 0-16,1 0 15,23 0-15,-24 0 16,24 0-16,-46 0 16,45 0-16,-22 0 15,0 0-15,-1 0 16,1 0-16,-1 0 15,1 0-15,0 0 16,-1 0-16,24 0 16,-23 0-16,23 0 15,0 0-15,-24 0 16,-22 0-16,45 0 0,1 0 16,-23 0-1,23 0 1,-24 0-16,-22 0 15,-1 0-15,47 0 32,-23 23-32,22 0 15,-45-23-15,-1 0 16,0 0-16,24 0 31,-24 0-15,24 0-16,-1 0 15,-22 0 1,-1 0-16,0 0 16,24 0-16,-24 0 15,1 0-15,46 0 16,-24 0 0,-23 24-16,1-24 15,22 0-15,1 0 31,0 0-31,22 0 16,-45 0-16,22 0 16,48 0-16,-48 0 15,1 0-15,23 0 16,0 0-16,23 0 16,-70 0-1,0 0 1,1 0-16,-1 0 31,47 0-31,-23 0 16,-1 0-1,-23 0-15,24 0 16,-24 0 0,1 0-1,22 0-15,-22 0 16,-71 0 124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16-10-27T01:49:06.293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0,'70'0'0,"-23"0"15,23 0-15,46 0 16,1 0-16,-24 0 15,70 0-15,-46 0 16,46 0-16,0 0 31,-70 0-31,24 0 16,-1 23-16,1-23 0,46 47 16,-23-47-16,-47 0 15,-23 0-15,0 0 16,23 0-1,-23 23-15,-47 1 16,47-24-16,-23 0 16,-24 23-16,0-23 15,24 0-15,23 0 16,-47 0-16,47 0 16,-47 0-16,1 0 15,22 0-15,-23 0 16,1 0 15,22 0-15,1 0-16,-24 0 15,1 0-15,-1 0 16,0 0 0,24 0-16,-1 0 15,-46 23 1,24-23-1,-1 0-15,0 0 16,24 0 0,-24 0-16,1 0 15,-1 0-15,47 0 16,-47 0-16,24 0 31,-1 0-15,-22 0-16,22 0 15,-23 0-15,1 0 16,22 0-16,24 47 16,-46-47-1,-1 0-15,0 0 16,0 0-16,24 0 16,-24 0-16,24 0 15,0 0 1,-24 0-16,0 0 15,24 0 17,-24 0-32,0 0 0,24 0 0,-24 0 15,1 0 1,-1 0-16,0 0 16,47 0-16,-47 0 15,1 0-15,-1 0 16,0 0-16,24 46 31,0-69-31,-1 23 16,-23 0-1,1 0 1,22 0 0,-22 0-1,-1 0 1,24 0-1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16-10-27T02:04:49.047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47 0,'23'0'47,"1"0"0,-1 0-47,23 0 16,-22 23-16,69-23 15,0 47-15,24-24 16,46-23-16,70 0 15,-70 0-15,47 0 16,116 0-16,-70 0 16,-23 0-16,47 0 15,23 0-15,-140 0 16,-46 0-16,46 0 16,-117 0-16,47 0 15,1 0-15,-24 0 16,-1 0-1,25 0-15,-24 0 16,46 0-16,24 0 16,-47 0-16,0 0 15,-23 0-15,47 0 16,-47 0-16,0 0 16,23 0-16,0 0 15,-46 0-15,46 0 16,-47 0-16,24 0 15,-23 0-15,-24 0 16,24 0-16,-24 0 16,0 0-16,24 0 15,-24 0-15,1 0 16,22 0 0,-22 0-16,22 0 15,-23 0-15,1 0 16,-1 0-1,0 0-15,1 0 16,-1 0-16,0 0 16,1 0-1,-1 0 204,-23-23-203,47 23 46,-24 0-46,0-24 46,0 24 1,-116 0 124,23 0-187,0 0 16,0 0-16,1 0 16,-1 0-16,0 0 15,-23 0-15,23 0 16,46 0-1,-46 0-15,47 0 16,-23 0-16,-1-23 16,-23 23-1,23 0-15,-22 0 16,22 0-16,-23 0 16,-47 0-1,48 0-15,-1 0 16,23 0-16,0 0 15,1 0-15,-24 0 16,23 0-16,-23 0 16,1 0-16,-1 0 15,-24 0-15,1 0 16,0 0-16,23 0 16,-23 0-16,0 0 15,23 0-15,23 0 16,-23 0-16,24 0 15,-1 0 1,0 0-16,1 0 16,22 0-16,-22 0 15,-1 0-15,1 0 16,-1 0 0,-23-46-16,0 46 15,24 0-15,-24 0 16,0 0-16,47 0 15,-24 0-15,0 0 16,1-24-16,22 24 16,-22 0-16,-1 0 15,-23 0-15,0 0 16,24 0-16,-47 0 16,46 0-16,-46 0 15,0 0-15,46 0 16,0 0-16,-23 0 15,47 0-15,-23 0 16,22 0 0,1 0-1,-70 0-15,46 0 16,-23 0-16,0 0 16,24 0-16,22 0 15,1 0 1,-24 0-16,24 0 15,0 0-15,-47 0 16,47 0-16,-24 0 47,24 0 0,-1 0-32,1 0 1,0 0 31,0 0-31,-24 47-16,0-47 15,-23 23-15,47-23 16,0 47-16,-1-47 15,-22 0 32,23 23-31,-1-23-16,1 0 16,139 23 202,48 24-202,-25 23-16,-69-70 16,47 23-16,-47-23 15,46 0-15,-46 0 16,-23 0-16,23 0 15,23 47-15,-23-47 16,0 0-16,46 0 16,-69 0-16,23 0 15,0 0-15,0 0 16,46 0 0,-46 0-16,93 0 15,-116 0-15,23 0 16,116 0-1,-116 0-15,-23 0 16,22 0-16,-45 0 16,22 0-16,1 0 15,23 0-15,-24 0 16,-22 0-16,69 0 16,-23 0-16,-47 0 15,70 0-15,-69 0 16,162 0-1,-139 0-15,23 0 16,-24 0-16,1 0 16,-1 0-16,24 0 15,0 0-15,-23 0 16,23 23-16,0-23 16,0 0-16,0 0 15,-1 0-15,-22 0 16,93 0-1,-70 0-15,-24 0 16,1 0-16,0 0 16,23 0-1,-24 0-15,24 0 16,-23 0-16,-24 0 16,47 0-16,-24 0 15,-22 0-15,-1 0 16,0 0-16,24 0 15,-24 0-15,1 0 16,22 0 0,1 0-16,-1 0 15,1 0 1,0 0-16,-24 0 16,0 0-1,0 0 16,1 0-15,22 0 0,-22 0-16,-1 0 15,0 0 1,24 0 0,-70 0 93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16-10-27T02:04:55.358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186 23 0,'24'0'0,"46"0"16,-1 0-16,1 0 15,24 0-15,45 0 16,25 0-16,115 0 15,-92 0-15,-1 0 16,117 0-16,-47 0 16,-139 0-16,92-23 15,-69 23-15,0 0 16,23 0-16,-23 0 16,46 0-16,-46 0 15,-70 0-15,70 0 16,-23 0-16,46 0 15,0 0 1,-70 0-16,-23 0 16,46 23-16,-46-23 15,47 0-15,-71 0 16,24 0-16,24 0 16,-25 0-16,25 0 15,-24 0-15,-1 0 16,25 0-16,-24 0 15,-24 0-15,24 0 16,0 0-16,0 0 16,0 0-16,23 0 15,0 0-15,-23 0 16,-47 0-16,71 0 16,-48 0-16,24 0 15,-46 0-15,22 0 16,24 0-16,-23 0 15,23 0-15,23 0 16,-23 0-16,0 0 16,23 0-16,-23 0 15,-24 0-15,-22 0 16,-1 0 0,0 0-16,24 0 15,-1 0-15,1 0 0,23 0 16,-47 0-1,47 0-15,-23 0 16,-24 24-16,0-24 16,24 0-1,-24 0-15,1 0 16,45 0-16,-45 0 16,22 0-1,-22 0-15,-1 0 47,70 0 94,-46 0-141,23 0 15,0 0-15,-24 0 16,-22 0 187,-1 0-187,0 0-16,24 0 15,-71 0 157,1 46-172,-23-46 16,-24 23-16,23 24 15,-23-47-15,-163 0 16,117 23 0,-24-23-16,-23 0 15,23 0-15,-47 0 16,1 0-16,69 0 16,-69 0-16,46 0 15,-46 0-15,-1 0 16,71 0-16,-71 0 15,71 0-15,-24 0 16,-46 0-16,69 0 16,-69 0-16,46 0 15,0 0-15,-23 0 16,0 0 0,70 0-16,-94 0 15,94 0-15,-163 0 16,162 0-1,-22 0-15,46 0 16,23 0-16,1 0 16,-24 0-16,0 0 15,0 0-15,47 47 16,-47-47-16,0 0 16,-23 0-16,23 0 15,0 0-15,23 0 16,-23 0-16,24 0 15,-24 0-15,47 0 16,-1 0-16,1 0 16,-47 0-16,0 0 15,24 0-15,-1 0 16,-46 0-16,46 0 16,1-23-16,-24 23 15,46 0-15,-22 0 16,22 0-16,1 0 15,-47 0 1,47 23-16,-70-23 16,69 0-1,-22 0-15,-1 0 16,-23 0-16,47 0 16,-47 0-1,24 0-15,22 0 16,-22 0-16,-1 0 15,-23 0 1,47 0 15,-1 0-15,1 23 15,93-23 125,0 0-156,-23 0 16,69 47-16,-46-47 16,0 0-16,23 0 15,-23 0-15,0 0 16,23 0-16,70 0 16,24 0-16,-71 0 15,24 0-15,70 0 16,-140 0-16,46 0 15,-23 0-15,-23 0 16,24 0-16,-1 0 16,0 0-16,23 0 15,-22 0-15,-1 0 16,70 0-16,-93 0 16,186 0-1,-163 0-15,1 0 16,-1 0-16,-23 0 15,70 47-15,-70-47 16,23 0-16,-23 0 16,0 0-16,46 0 15,-46 0-15,0 0 16,23 0 0,-46 0-16,162 0 15,-162 0 1,23 0-16,0 0 15,-24 0-15,24 0 16,24 0-16,-25 0 16,1 0-16,0 0 15,0 0-15,-23 0 16,-1 0-16,24 0 16,-23 0-16,-24 0 15,47 0-15,-47 0 16,24 0-16,0 0 15,-1 0-15,1 0 16,-1 0-16,1 0 16,23 0-16,0 0 15,-47 0-15,0 0 16,1 0-16,22 0 16,-22 0-16,-1 0 15,47 0-15,-47 0 16,47 0-16,0 23 15,-47-23 1,24 0-16,-24 0 31,1 0-15,22 0-16,-23 0 16,24 0-16,0 0 15,-24 0-15,24 0 16,-24 0-16,23 0 15,-22 0-15,-1 0 16,0 0 0,1 0-16,22 0 15,-22 0 1,-1 0 0,0 0-1,24 0 1,-24 0-1,0 0 1,1 0-16,22 0 16,-22 0-1,-1 0 48,0 0-48,24 0 1,-47-23 0,23 23 15,0 0 47,-23-24-62,24 24-16,22 0 15,-46-23 63,0 0-78,24 23 16,-24-24 0,0 1-16,23 0 15,0-1 1,-23 1 15,-23 23 172,-47-23-187,0 23-16,24-47 16,-24 47-16,23-23 15,24 23 1,-47 0-16,46 0 15,-22 0-15,23 0 16,-71 0-16,71 0 16,-70 0-1,23 0-15,-70 0 16,94 0-16,-48 0 16,24 0-16,-46 0 15,69 0-15,-23 0 16,24 0-16,-24 0 15,-23 0-15,23 0 16,0 0-16,-47 0 16,47 0-16,24 0 15,-94 0-15,70 0 16,-46 0-16,46 0 16,0 0-16,-47 0 15,47 0-15,0 0 16,1 0-16,22 0 15,-140 0 1,94 0-16,0 0 16,0 0-16,0 0 15,-47 0-15,70 0 16,-186 0 0,162 0-16,-45 0 15,22 0-15,24 0 16,-117 0-16,94 0 15,-24 0 1,47-47-16,23 47 16,0 0-16,0 0 15,23 0-15,-23 0 16,0 0-16,47 0 16,-70 0-16,0 0 15,23 0-15,0 0 16,0 0-16,0 0 15,23 0-15,-22 0 16,22 0-16,0 0 16,-23 0-16,47 0 15,0 0-15,-24 0 16,1 0-16,-24 0 16,-23 0-16,23 0 15,0 0-15,23 0 16,0 0-16,-22 0 15,45 0-15,-22 0 16,-1 0-16,0 0 16,-22 0-16,-1 0 15,23 0-15,0 0 16,24 0 0,0 0-16,-24 0 15,1 0-15,-24 0 16,46 0-1,-22 0-15,22 0 16,1 0-16,-47 0 16,47 0-16,-24 0 15,24 0 1,0 0 0,-1 0-1,1 0 1,0 0 46,-24 0-46,1 0 0,22 0-1,-22 24 1,46 22 31,-24-46-47,24 23 15,-23-23 1,0 24-16,23-1 16,-47-23-16,47 47 15,-23-47 1,23 23-1,0 0 64,70-23 46,-24 0-125,1 47 15,0-47-15,-1 23 16,1-23-1,-24 0-15,24 0 16,-24 0-16,24 0 16,-1 0-16,24 0 15,0 0-15,0 0 16,-23 0-16,23 0 16,-47 0-16,23 0 15,-22 0-15,-1 0 16,24 0-16,-1 0 15,1 0-15,-1 0 16,1 0-16,46 0 16,0 0-16,-23 0 15,24 0-15,-71 0 16,47 0-16,0 0 16,-47 0-16,24 0 15,23 0-15,-47 0 16,47 0-16,-24 0 15,24 0-15,23 0 16,24 0-16,-24 0 16,24 0-16,-24 0 15,47 0-15,0 0 16,-71 0 0,1 0-16,24 0 15,-48 0-15,24 0 16,-23 0-16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11/7/2016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62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355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11/7/2016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11/7/2016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11/7/2016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11/7/2016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11/7/2016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11/7/2016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11/7/2016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11/7/2016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11/7/2016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5.PNG"/><Relationship Id="rId7" Type="http://schemas.openxmlformats.org/officeDocument/2006/relationships/image" Target="../media/image7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2.xml"/><Relationship Id="rId5" Type="http://schemas.openxmlformats.org/officeDocument/2006/relationships/image" Target="../media/image6.emf"/><Relationship Id="rId4" Type="http://schemas.openxmlformats.org/officeDocument/2006/relationships/customXml" Target="../ink/ink1.xml"/><Relationship Id="rId9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customXml" Target="../ink/ink5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Orienta</a:t>
            </a:r>
            <a:r>
              <a:rPr lang="en-US" dirty="0"/>
              <a:t> </a:t>
            </a:r>
            <a:r>
              <a:rPr lang="en-US" dirty="0" err="1"/>
              <a:t>DropOut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atteggiamenti</a:t>
            </a:r>
            <a:r>
              <a:rPr lang="en-US" dirty="0"/>
              <a:t> verso la </a:t>
            </a:r>
            <a:r>
              <a:rPr lang="en-US" dirty="0" err="1"/>
              <a:t>dispersione</a:t>
            </a:r>
            <a:r>
              <a:rPr lang="en-US" dirty="0"/>
              <a:t> </a:t>
            </a:r>
            <a:r>
              <a:rPr lang="en-US" dirty="0" err="1"/>
              <a:t>scolastica</a:t>
            </a:r>
            <a:r>
              <a:rPr lang="en-US" dirty="0"/>
              <a:t> di </a:t>
            </a:r>
            <a:r>
              <a:rPr lang="en-US" dirty="0" err="1"/>
              <a:t>insegnanti</a:t>
            </a:r>
            <a:r>
              <a:rPr lang="en-US" dirty="0"/>
              <a:t> e </a:t>
            </a:r>
            <a:r>
              <a:rPr lang="en-US" dirty="0" err="1"/>
              <a:t>studenti</a:t>
            </a:r>
            <a:r>
              <a:rPr lang="en-US" dirty="0"/>
              <a:t> del </a:t>
            </a:r>
            <a:r>
              <a:rPr lang="en-US" dirty="0" err="1"/>
              <a:t>nostro</a:t>
            </a:r>
            <a:r>
              <a:rPr lang="en-US" dirty="0"/>
              <a:t> </a:t>
            </a:r>
            <a:r>
              <a:rPr lang="en-US" dirty="0" err="1"/>
              <a:t>liceo</a:t>
            </a:r>
            <a:r>
              <a:rPr lang="en-US" dirty="0"/>
              <a:t> (2015)</a:t>
            </a: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007" y="75125"/>
            <a:ext cx="12287101" cy="620283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</a:rPr>
              <a:t>Si </a:t>
            </a:r>
            <a:r>
              <a:rPr lang="en-US" sz="5400" dirty="0" err="1">
                <a:solidFill>
                  <a:srgbClr val="FF0000"/>
                </a:solidFill>
              </a:rPr>
              <a:t>dividono</a:t>
            </a:r>
            <a:r>
              <a:rPr lang="en-US" sz="5400" dirty="0">
                <a:solidFill>
                  <a:srgbClr val="FF0000"/>
                </a:solidFill>
              </a:rPr>
              <a:t> sui </a:t>
            </a:r>
            <a:r>
              <a:rPr lang="en-US" sz="5400" dirty="0" err="1">
                <a:solidFill>
                  <a:srgbClr val="FF0000"/>
                </a:solidFill>
              </a:rPr>
              <a:t>contenuti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didattici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0" y="695408"/>
            <a:ext cx="12287101" cy="3962400"/>
          </a:xfrm>
        </p:spPr>
        <p:txBody>
          <a:bodyPr>
            <a:noAutofit/>
          </a:bodyPr>
          <a:lstStyle/>
          <a:p>
            <a:r>
              <a:rPr lang="it-IT" sz="3600" dirty="0"/>
              <a:t>I nostri studenti considerano </a:t>
            </a:r>
            <a:r>
              <a:rPr lang="it-IT" sz="3600" b="1" dirty="0"/>
              <a:t>importanti i contenuti didattici</a:t>
            </a:r>
            <a:r>
              <a:rPr lang="it-IT" sz="3600" dirty="0"/>
              <a:t> (81%) </a:t>
            </a:r>
          </a:p>
          <a:p>
            <a:r>
              <a:rPr lang="it-IT" sz="3600" dirty="0"/>
              <a:t>Il 68% pensa che </a:t>
            </a:r>
            <a:r>
              <a:rPr lang="it-IT" sz="3600" b="1" dirty="0"/>
              <a:t>a scuola «si impara ad agire»</a:t>
            </a:r>
          </a:p>
          <a:p>
            <a:r>
              <a:rPr lang="it-IT" sz="3600" dirty="0"/>
              <a:t>Per l’83% </a:t>
            </a:r>
            <a:r>
              <a:rPr lang="it-IT" dirty="0"/>
              <a:t>(52 «abbastanza», 18 «molto», 26 «completamente»);</a:t>
            </a:r>
            <a:r>
              <a:rPr lang="it-IT" sz="3600" dirty="0"/>
              <a:t> </a:t>
            </a:r>
            <a:r>
              <a:rPr lang="it-IT" sz="3600" b="1" i="1" dirty="0"/>
              <a:t>« bisogna cambiare completamente la didattica » </a:t>
            </a:r>
            <a:r>
              <a:rPr lang="it-IT" sz="3600" dirty="0"/>
              <a:t>(ma distribuzione bimodale: 65 preferenze per «poco d’accordo», 52 «abbastanza»)</a:t>
            </a:r>
          </a:p>
          <a:p>
            <a:r>
              <a:rPr lang="it-IT" sz="3600" dirty="0"/>
              <a:t>Il 53% pensa che vengano </a:t>
            </a:r>
            <a:r>
              <a:rPr lang="it-IT" sz="3600" b="1" dirty="0"/>
              <a:t>« proposti contenuti superati e poco interessanti » </a:t>
            </a:r>
            <a:r>
              <a:rPr lang="it-IT" sz="3600" dirty="0"/>
              <a:t>(anche qui bimodale: 62 « poco d’accordo », 52 « abbastanza »)</a:t>
            </a:r>
          </a:p>
        </p:txBody>
      </p:sp>
    </p:spTree>
    <p:extLst>
      <p:ext uri="{BB962C8B-B14F-4D97-AF65-F5344CB8AC3E}">
        <p14:creationId xmlns:p14="http://schemas.microsoft.com/office/powerpoint/2010/main" val="120072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8276" y="476672"/>
            <a:ext cx="12287101" cy="620283"/>
          </a:xfrm>
        </p:spPr>
        <p:txBody>
          <a:bodyPr>
            <a:no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</a:rPr>
              <a:t>Preferiscono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una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didattica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attiva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73511" y="1916832"/>
            <a:ext cx="11481541" cy="3962400"/>
          </a:xfrm>
        </p:spPr>
        <p:txBody>
          <a:bodyPr>
            <a:noAutofit/>
          </a:bodyPr>
          <a:lstStyle/>
          <a:p>
            <a:r>
              <a:rPr lang="it-IT" sz="3600" dirty="0"/>
              <a:t>Se l’83% pensa che la didattica debba cambiare completamente, </a:t>
            </a:r>
            <a:r>
              <a:rPr lang="it-IT" sz="3600" b="1" dirty="0"/>
              <a:t>l’87% chiede meno didattica frontale </a:t>
            </a:r>
          </a:p>
          <a:p>
            <a:r>
              <a:rPr lang="it-IT" sz="3600" dirty="0"/>
              <a:t>Il 90,3% pensa che dobbiamo «</a:t>
            </a:r>
            <a:r>
              <a:rPr lang="it-IT" sz="3600" b="1" dirty="0"/>
              <a:t>coinvolgerli di più»</a:t>
            </a:r>
          </a:p>
        </p:txBody>
      </p:sp>
    </p:spTree>
    <p:extLst>
      <p:ext uri="{BB962C8B-B14F-4D97-AF65-F5344CB8AC3E}">
        <p14:creationId xmlns:p14="http://schemas.microsoft.com/office/powerpoint/2010/main" val="121086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8276" y="476672"/>
            <a:ext cx="12287101" cy="620283"/>
          </a:xfrm>
        </p:spPr>
        <p:txBody>
          <a:bodyPr>
            <a:no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</a:rPr>
              <a:t>Bocciare</a:t>
            </a:r>
            <a:r>
              <a:rPr lang="en-US" sz="5400" dirty="0">
                <a:solidFill>
                  <a:srgbClr val="FF0000"/>
                </a:solidFill>
              </a:rPr>
              <a:t> o non </a:t>
            </a:r>
            <a:r>
              <a:rPr lang="en-US" sz="5400" dirty="0" err="1">
                <a:solidFill>
                  <a:srgbClr val="FF0000"/>
                </a:solidFill>
              </a:rPr>
              <a:t>bocciare</a:t>
            </a:r>
            <a:r>
              <a:rPr lang="en-US" sz="5400" dirty="0">
                <a:solidFill>
                  <a:srgbClr val="FF0000"/>
                </a:solidFill>
              </a:rPr>
              <a:t>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73511" y="1916832"/>
            <a:ext cx="11481541" cy="3962400"/>
          </a:xfrm>
        </p:spPr>
        <p:txBody>
          <a:bodyPr>
            <a:noAutofit/>
          </a:bodyPr>
          <a:lstStyle/>
          <a:p>
            <a:r>
              <a:rPr lang="it-IT" sz="3600" dirty="0"/>
              <a:t>Per il 56% </a:t>
            </a:r>
            <a:r>
              <a:rPr lang="it-IT" sz="3600" b="1" i="1" dirty="0"/>
              <a:t>«ha senso bocciare» </a:t>
            </a:r>
            <a:r>
              <a:rPr lang="it-IT" sz="3600" dirty="0"/>
              <a:t>(ma la distribuzione è zeromodale)</a:t>
            </a:r>
          </a:p>
          <a:p>
            <a:r>
              <a:rPr lang="it-IT" sz="3600" dirty="0"/>
              <a:t>Nonostante la grande dispersione delle scelte, i nostri studenti mostrano </a:t>
            </a:r>
            <a:r>
              <a:rPr lang="it-IT" sz="3600" b="1" dirty="0"/>
              <a:t>un approccio piuttosto convenzionale all’insuccesso scolastico </a:t>
            </a:r>
            <a:r>
              <a:rPr lang="it-IT" sz="3600" dirty="0"/>
              <a:t>che</a:t>
            </a:r>
            <a:r>
              <a:rPr lang="it-IT" sz="3600" b="1" dirty="0"/>
              <a:t> </a:t>
            </a:r>
            <a:r>
              <a:rPr lang="it-IT" sz="3600" dirty="0"/>
              <a:t>attribuiscono a cause soggettive, affrontabili e modificabili dagli interessati (la colpevole inerzia è dunque meritevole di sanzione)</a:t>
            </a:r>
            <a:endParaRPr lang="it-IT" sz="3600" b="1" dirty="0"/>
          </a:p>
        </p:txBody>
      </p:sp>
    </p:spTree>
    <p:extLst>
      <p:ext uri="{BB962C8B-B14F-4D97-AF65-F5344CB8AC3E}">
        <p14:creationId xmlns:p14="http://schemas.microsoft.com/office/powerpoint/2010/main" val="167256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12287101" cy="620283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</a:rPr>
              <a:t>Le cause </a:t>
            </a:r>
            <a:r>
              <a:rPr lang="en-US" sz="5400" dirty="0" err="1">
                <a:solidFill>
                  <a:srgbClr val="FF0000"/>
                </a:solidFill>
              </a:rPr>
              <a:t>della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dispersione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02779" y="1052736"/>
            <a:ext cx="11481541" cy="5589240"/>
          </a:xfrm>
        </p:spPr>
        <p:txBody>
          <a:bodyPr>
            <a:noAutofit/>
          </a:bodyPr>
          <a:lstStyle/>
          <a:p>
            <a:r>
              <a:rPr lang="it-IT" sz="3400" dirty="0"/>
              <a:t>Per il 70,4%, è da imputare ai </a:t>
            </a:r>
            <a:r>
              <a:rPr lang="it-IT" sz="3400" b="1" dirty="0"/>
              <a:t>fallimenti scolastici </a:t>
            </a:r>
          </a:p>
          <a:p>
            <a:r>
              <a:rPr lang="it-IT" sz="3400" dirty="0"/>
              <a:t>Per il 69,8% all’</a:t>
            </a:r>
            <a:r>
              <a:rPr lang="it-IT" sz="3400" b="1" dirty="0"/>
              <a:t>assenza di motivazione </a:t>
            </a:r>
            <a:r>
              <a:rPr lang="it-IT" sz="3400" dirty="0"/>
              <a:t>e alla </a:t>
            </a:r>
            <a:r>
              <a:rPr lang="it-IT" sz="3400" b="1" dirty="0"/>
              <a:t>convinzione di non riuscire </a:t>
            </a:r>
            <a:r>
              <a:rPr lang="it-IT" sz="3400" dirty="0"/>
              <a:t>(70,43%)</a:t>
            </a:r>
          </a:p>
          <a:p>
            <a:r>
              <a:rPr lang="it-IT" sz="3400" dirty="0"/>
              <a:t>Per il 67,7% ai</a:t>
            </a:r>
            <a:r>
              <a:rPr lang="it-IT" sz="3400" b="1" dirty="0"/>
              <a:t> contrasti con i docenti,</a:t>
            </a:r>
            <a:r>
              <a:rPr lang="it-IT" sz="3400" dirty="0"/>
              <a:t> a una</a:t>
            </a:r>
            <a:r>
              <a:rPr lang="it-IT" sz="3400" b="1" dirty="0"/>
              <a:t> didattica non coinvolgente </a:t>
            </a:r>
            <a:r>
              <a:rPr lang="it-IT" sz="3400" dirty="0"/>
              <a:t>(57,5%)e </a:t>
            </a:r>
            <a:r>
              <a:rPr lang="it-IT" sz="3400" dirty="0">
                <a:solidFill>
                  <a:srgbClr val="FF0000"/>
                </a:solidFill>
              </a:rPr>
              <a:t>(ben) il 52,1% a </a:t>
            </a:r>
            <a:r>
              <a:rPr lang="it-IT" sz="3400" b="1" dirty="0">
                <a:solidFill>
                  <a:srgbClr val="FF0000"/>
                </a:solidFill>
              </a:rPr>
              <a:t>«valutazioni ingiuste» </a:t>
            </a:r>
            <a:r>
              <a:rPr lang="it-IT" sz="3400" dirty="0">
                <a:solidFill>
                  <a:srgbClr val="FF0000"/>
                </a:solidFill>
              </a:rPr>
              <a:t>e a </a:t>
            </a:r>
            <a:r>
              <a:rPr lang="it-IT" sz="3400" b="1" dirty="0">
                <a:solidFill>
                  <a:srgbClr val="FF0000"/>
                </a:solidFill>
              </a:rPr>
              <a:t>«offese da parte dei docenti»</a:t>
            </a:r>
          </a:p>
          <a:p>
            <a:r>
              <a:rPr lang="it-IT" sz="3400" dirty="0"/>
              <a:t>Per il 66% conta anche l’influenza di </a:t>
            </a:r>
            <a:r>
              <a:rPr lang="it-IT" sz="3400" b="1" dirty="0"/>
              <a:t>«cattive compagnie»</a:t>
            </a:r>
            <a:r>
              <a:rPr lang="it-IT" sz="3400" dirty="0"/>
              <a:t>, </a:t>
            </a:r>
            <a:r>
              <a:rPr lang="it-IT" sz="3400" b="1" dirty="0"/>
              <a:t>«cattivi rapporti con i compagni» </a:t>
            </a:r>
            <a:r>
              <a:rPr lang="it-IT" sz="3400" dirty="0"/>
              <a:t>(59,1%) e </a:t>
            </a:r>
            <a:r>
              <a:rPr lang="it-IT" sz="3400" b="1" dirty="0"/>
              <a:t>«comportamento inadeguato» </a:t>
            </a:r>
            <a:r>
              <a:rPr lang="it-IT" sz="3400" dirty="0"/>
              <a:t>(43%)</a:t>
            </a:r>
          </a:p>
        </p:txBody>
      </p:sp>
    </p:spTree>
    <p:extLst>
      <p:ext uri="{BB962C8B-B14F-4D97-AF65-F5344CB8AC3E}">
        <p14:creationId xmlns:p14="http://schemas.microsoft.com/office/powerpoint/2010/main" val="254611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Dati</a:t>
            </a:r>
            <a:endParaRPr lang="en-US" dirty="0"/>
          </a:p>
        </p:txBody>
      </p:sp>
      <p:graphicFrame>
        <p:nvGraphicFramePr>
          <p:cNvPr id="4" name="Content Placeholder 3" descr="Vertical bullet list showing 3 groups arranged one below the other and bullet points are present under each group.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39505141"/>
              </p:ext>
            </p:extLst>
          </p:nvPr>
        </p:nvGraphicFramePr>
        <p:xfrm>
          <a:off x="1117600" y="1701800"/>
          <a:ext cx="4976813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382444" y="262136"/>
            <a:ext cx="6061550" cy="287932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4300" b="1" dirty="0" err="1"/>
              <a:t>Questionario</a:t>
            </a:r>
            <a:r>
              <a:rPr lang="en-US" sz="4300" b="1" dirty="0"/>
              <a:t> </a:t>
            </a:r>
            <a:r>
              <a:rPr lang="en-US" sz="4300" b="1" dirty="0" err="1"/>
              <a:t>docenti</a:t>
            </a:r>
            <a:r>
              <a:rPr lang="en-US" sz="4300" b="1" dirty="0"/>
              <a:t> </a:t>
            </a:r>
          </a:p>
          <a:p>
            <a:pPr marL="0" indent="0">
              <a:buNone/>
            </a:pPr>
            <a:r>
              <a:rPr lang="en-US" dirty="0"/>
              <a:t>      1</a:t>
            </a:r>
            <a:r>
              <a:rPr lang="en-US" sz="2600" dirty="0"/>
              <a:t>. Cause </a:t>
            </a:r>
            <a:r>
              <a:rPr lang="en-US" sz="2600" dirty="0" err="1"/>
              <a:t>della</a:t>
            </a:r>
            <a:r>
              <a:rPr lang="en-US" sz="2600" dirty="0"/>
              <a:t> </a:t>
            </a:r>
            <a:r>
              <a:rPr lang="en-US" sz="2600" dirty="0" err="1"/>
              <a:t>dispersione</a:t>
            </a:r>
            <a:endParaRPr lang="en-US" sz="2600" dirty="0"/>
          </a:p>
          <a:p>
            <a:pPr marL="0" indent="0">
              <a:buNone/>
            </a:pPr>
            <a:r>
              <a:rPr lang="en-US" sz="2600" dirty="0"/>
              <a:t>      2.  Come ci </a:t>
            </a:r>
            <a:r>
              <a:rPr lang="en-US" sz="2600" dirty="0" err="1"/>
              <a:t>comportiamo</a:t>
            </a:r>
            <a:r>
              <a:rPr lang="en-US" sz="2600" dirty="0"/>
              <a:t>  </a:t>
            </a:r>
            <a:r>
              <a:rPr lang="en-US" sz="2600" dirty="0" err="1"/>
              <a:t>davanti</a:t>
            </a:r>
            <a:r>
              <a:rPr lang="en-US" sz="2600" dirty="0"/>
              <a:t> a</a:t>
            </a:r>
          </a:p>
          <a:p>
            <a:pPr marL="0" indent="0">
              <a:buNone/>
            </a:pPr>
            <a:r>
              <a:rPr lang="en-US" sz="2600" dirty="0"/>
              <a:t>           freq. </a:t>
            </a:r>
            <a:r>
              <a:rPr lang="en-US" sz="2600" dirty="0" err="1"/>
              <a:t>irregolare</a:t>
            </a:r>
            <a:r>
              <a:rPr lang="en-US" sz="2600" dirty="0"/>
              <a:t> e </a:t>
            </a:r>
            <a:r>
              <a:rPr lang="en-US" sz="2600" dirty="0" err="1"/>
              <a:t>abbandono</a:t>
            </a:r>
            <a:endParaRPr lang="en-US" sz="2600" dirty="0"/>
          </a:p>
          <a:p>
            <a:pPr marL="0" indent="0">
              <a:buNone/>
            </a:pPr>
            <a:r>
              <a:rPr lang="en-US" sz="2600" dirty="0"/>
              <a:t>      3.  </a:t>
            </a:r>
            <a:r>
              <a:rPr lang="en-US" sz="2600" dirty="0" err="1"/>
              <a:t>Quali</a:t>
            </a:r>
            <a:r>
              <a:rPr lang="en-US" sz="2600" dirty="0"/>
              <a:t> </a:t>
            </a:r>
            <a:r>
              <a:rPr lang="en-US" sz="2600" dirty="0" err="1"/>
              <a:t>misure</a:t>
            </a:r>
            <a:r>
              <a:rPr lang="en-US" sz="2600" dirty="0"/>
              <a:t> </a:t>
            </a:r>
            <a:r>
              <a:rPr lang="en-US" sz="2600" dirty="0" err="1"/>
              <a:t>sono</a:t>
            </a:r>
            <a:r>
              <a:rPr lang="en-US" sz="2600" dirty="0"/>
              <a:t> </a:t>
            </a:r>
            <a:r>
              <a:rPr lang="en-US" sz="2600" dirty="0" err="1"/>
              <a:t>efficaci</a:t>
            </a:r>
            <a:r>
              <a:rPr lang="en-US" sz="2600" dirty="0"/>
              <a:t>  </a:t>
            </a: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6373397" y="3645024"/>
            <a:ext cx="6061550" cy="2879328"/>
          </a:xfrm>
          <a:prstGeom prst="rect">
            <a:avLst/>
          </a:prstGeom>
        </p:spPr>
        <p:txBody>
          <a:bodyPr vert="horz" lIns="121899" tIns="60949" rIns="121899" bIns="60949" rtlCol="0">
            <a:normAutofit lnSpcReduction="10000"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 err="1"/>
              <a:t>Questionario</a:t>
            </a:r>
            <a:r>
              <a:rPr lang="en-US" sz="4000" b="1" dirty="0"/>
              <a:t> </a:t>
            </a:r>
            <a:r>
              <a:rPr lang="en-US" sz="4000" b="1" dirty="0" err="1"/>
              <a:t>studenti</a:t>
            </a:r>
            <a:endParaRPr lang="en-US" sz="4000" b="1" dirty="0"/>
          </a:p>
          <a:p>
            <a:pPr marL="0" indent="0">
              <a:buFont typeface="Arial" pitchFamily="34" charset="0"/>
              <a:buNone/>
            </a:pPr>
            <a:r>
              <a:rPr lang="en-US" dirty="0"/>
              <a:t>      1. </a:t>
            </a:r>
            <a:r>
              <a:rPr lang="en-US" dirty="0" err="1"/>
              <a:t>Sei</a:t>
            </a:r>
            <a:r>
              <a:rPr lang="en-US" dirty="0"/>
              <a:t> un </a:t>
            </a:r>
            <a:r>
              <a:rPr lang="en-US" dirty="0" err="1"/>
              <a:t>buon</a:t>
            </a:r>
            <a:r>
              <a:rPr lang="en-US" dirty="0"/>
              <a:t> </a:t>
            </a:r>
            <a:r>
              <a:rPr lang="en-US" dirty="0" err="1"/>
              <a:t>studente</a:t>
            </a:r>
            <a:r>
              <a:rPr lang="en-US" dirty="0"/>
              <a:t> o no?</a:t>
            </a:r>
          </a:p>
          <a:p>
            <a:pPr marL="0" indent="0">
              <a:buFont typeface="Arial" pitchFamily="34" charset="0"/>
              <a:buNone/>
            </a:pPr>
            <a:r>
              <a:rPr lang="en-US" dirty="0"/>
              <a:t>      2  Cosa </a:t>
            </a:r>
            <a:r>
              <a:rPr lang="en-US" dirty="0" err="1"/>
              <a:t>pensi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scuola</a:t>
            </a:r>
            <a:r>
              <a:rPr lang="en-US" dirty="0"/>
              <a:t> e</a:t>
            </a:r>
          </a:p>
          <a:p>
            <a:pPr marL="0" indent="0">
              <a:buFont typeface="Arial" pitchFamily="34" charset="0"/>
              <a:buNone/>
            </a:pPr>
            <a:r>
              <a:rPr lang="en-US" dirty="0"/>
              <a:t>          </a:t>
            </a:r>
            <a:r>
              <a:rPr lang="en-US" dirty="0" err="1"/>
              <a:t>dell’abbandono</a:t>
            </a:r>
            <a:endParaRPr lang="en-US" dirty="0"/>
          </a:p>
          <a:p>
            <a:pPr marL="0" indent="0">
              <a:buFont typeface="Arial" pitchFamily="34" charset="0"/>
              <a:buNone/>
            </a:pPr>
            <a:r>
              <a:rPr lang="en-US" dirty="0"/>
              <a:t>       3 Cosa </a:t>
            </a:r>
            <a:r>
              <a:rPr lang="en-US" dirty="0" err="1"/>
              <a:t>pensi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debba</a:t>
            </a:r>
            <a:r>
              <a:rPr lang="en-US" dirty="0"/>
              <a:t> fare </a:t>
            </a:r>
          </a:p>
        </p:txBody>
      </p:sp>
    </p:spTree>
    <p:extLst>
      <p:ext uri="{BB962C8B-B14F-4D97-AF65-F5344CB8AC3E}">
        <p14:creationId xmlns:p14="http://schemas.microsoft.com/office/powerpoint/2010/main" val="1340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Insegnanti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 </a:t>
            </a:r>
            <a:r>
              <a:rPr lang="en-US" dirty="0" err="1"/>
              <a:t>risposte</a:t>
            </a:r>
            <a:r>
              <a:rPr lang="en-US" dirty="0"/>
              <a:t> </a:t>
            </a:r>
            <a:r>
              <a:rPr lang="en-US" dirty="0" err="1"/>
              <a:t>degli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916" y="72795"/>
            <a:ext cx="10157354" cy="620283"/>
          </a:xfrm>
        </p:spPr>
        <p:txBody>
          <a:bodyPr>
            <a:no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Cos’è</a:t>
            </a:r>
            <a:r>
              <a:rPr lang="en-US" b="1" dirty="0">
                <a:solidFill>
                  <a:srgbClr val="FF0000"/>
                </a:solidFill>
              </a:rPr>
              <a:t> la </a:t>
            </a:r>
            <a:r>
              <a:rPr lang="en-US" b="1" dirty="0" err="1">
                <a:solidFill>
                  <a:srgbClr val="FF0000"/>
                </a:solidFill>
              </a:rPr>
              <a:t>dispersione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scolastica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44953" y="2587948"/>
            <a:ext cx="4973041" cy="512064"/>
          </a:xfrm>
        </p:spPr>
        <p:txBody>
          <a:bodyPr/>
          <a:lstStyle/>
          <a:p>
            <a:r>
              <a:rPr lang="en-US" sz="3200" dirty="0"/>
              <a:t>Le </a:t>
            </a:r>
            <a:r>
              <a:rPr lang="en-US" sz="3200" dirty="0" err="1"/>
              <a:t>risposte</a:t>
            </a:r>
            <a:r>
              <a:rPr lang="en-US" sz="3200" dirty="0"/>
              <a:t> </a:t>
            </a:r>
            <a:r>
              <a:rPr lang="en-US" sz="3200" dirty="0" err="1"/>
              <a:t>proposte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022404" y="2613412"/>
            <a:ext cx="4973041" cy="512064"/>
          </a:xfrm>
        </p:spPr>
        <p:txBody>
          <a:bodyPr/>
          <a:lstStyle/>
          <a:p>
            <a:r>
              <a:rPr lang="en-US" sz="3200" dirty="0"/>
              <a:t>Le </a:t>
            </a:r>
            <a:r>
              <a:rPr lang="en-US" sz="3200" dirty="0" err="1"/>
              <a:t>nostre</a:t>
            </a:r>
            <a:r>
              <a:rPr lang="en-US" sz="3200" dirty="0"/>
              <a:t> </a:t>
            </a:r>
            <a:r>
              <a:rPr lang="en-US" sz="3200" dirty="0" err="1"/>
              <a:t>risposte</a:t>
            </a:r>
            <a:r>
              <a:rPr lang="en-US" sz="3200" dirty="0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6297559" y="3517760"/>
            <a:ext cx="4977104" cy="265444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Immagine 16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313" y="3116476"/>
            <a:ext cx="5587455" cy="3633365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" name="Immagine 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6" y="3232140"/>
            <a:ext cx="4966136" cy="34020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1764" y="1002311"/>
            <a:ext cx="11737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Per 11 insegnanti su 19 (57%) è </a:t>
            </a:r>
            <a:r>
              <a:rPr lang="it-IT" sz="2800" b="1" i="1" dirty="0">
                <a:solidFill>
                  <a:srgbClr val="FF0000"/>
                </a:solidFill>
              </a:rPr>
              <a:t>un problema sociale, </a:t>
            </a:r>
            <a:r>
              <a:rPr lang="it-IT" sz="2800" b="1" dirty="0"/>
              <a:t>i restanti 8 si distribuiscono su risposte formali, inesatte o non rispondono (ma scartano le risposte più disinformate)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/>
              <p14:cNvContentPartPr/>
              <p14:nvPr/>
            </p14:nvContentPartPr>
            <p14:xfrm>
              <a:off x="671080" y="3338653"/>
              <a:ext cx="3439800" cy="1850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3360" y="3258733"/>
                <a:ext cx="3503520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/>
              <p14:cNvContentPartPr/>
              <p14:nvPr/>
            </p14:nvContentPartPr>
            <p14:xfrm>
              <a:off x="838840" y="3548533"/>
              <a:ext cx="3339360" cy="1681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2840" y="3459973"/>
                <a:ext cx="3411360" cy="33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/>
              <p14:cNvContentPartPr/>
              <p14:nvPr/>
            </p14:nvContentPartPr>
            <p14:xfrm>
              <a:off x="1677640" y="3330373"/>
              <a:ext cx="1695240" cy="925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41640" y="3258013"/>
                <a:ext cx="1767240" cy="23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694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FA41793-36F9-46AE-BCAF-1E6B23C3E6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529496"/>
              </p:ext>
            </p:extLst>
          </p:nvPr>
        </p:nvGraphicFramePr>
        <p:xfrm>
          <a:off x="3045313" y="2386608"/>
          <a:ext cx="6318448" cy="396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33771" y="1074315"/>
            <a:ext cx="118550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Tutti</a:t>
            </a:r>
            <a:r>
              <a:rPr lang="it-IT" sz="2800" dirty="0"/>
              <a:t> i docenti indicano </a:t>
            </a:r>
            <a:r>
              <a:rPr lang="it-IT" sz="2800" b="1" dirty="0"/>
              <a:t>tra le cause principali </a:t>
            </a:r>
            <a:r>
              <a:rPr lang="it-IT" sz="2800" dirty="0"/>
              <a:t>del disagio scolastico la </a:t>
            </a:r>
            <a:r>
              <a:rPr lang="it-IT" sz="2800" b="1" dirty="0">
                <a:solidFill>
                  <a:srgbClr val="FF0000"/>
                </a:solidFill>
              </a:rPr>
              <a:t>scarsa motivazione allo studio </a:t>
            </a:r>
            <a:r>
              <a:rPr lang="it-IT" sz="2800" dirty="0"/>
              <a:t>e i </a:t>
            </a:r>
            <a:r>
              <a:rPr lang="it-IT" sz="2800" b="1" dirty="0">
                <a:solidFill>
                  <a:srgbClr val="FF0000"/>
                </a:solidFill>
              </a:rPr>
              <a:t>fallimenti scolastici, </a:t>
            </a:r>
            <a:r>
              <a:rPr lang="it-IT" sz="2800" dirty="0"/>
              <a:t>ma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05446" y="2780868"/>
            <a:ext cx="32833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>
                <a:solidFill>
                  <a:srgbClr val="FF0000"/>
                </a:solidFill>
              </a:rPr>
              <a:t>solo il 63,1% legge questi fattori </a:t>
            </a:r>
            <a:r>
              <a:rPr lang="it-IT" b="1" i="1" dirty="0">
                <a:solidFill>
                  <a:srgbClr val="FF0000"/>
                </a:solidFill>
              </a:rPr>
              <a:t>in stretta connessione </a:t>
            </a:r>
            <a:r>
              <a:rPr lang="it-IT" b="1" dirty="0">
                <a:solidFill>
                  <a:srgbClr val="FF0000"/>
                </a:solidFill>
              </a:rPr>
              <a:t>con i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b="1" dirty="0">
                <a:solidFill>
                  <a:srgbClr val="FF0000"/>
                </a:solidFill>
              </a:rPr>
              <a:t>problemi comportamentali dello studente</a:t>
            </a:r>
            <a:r>
              <a:rPr lang="it-IT" dirty="0">
                <a:solidFill>
                  <a:srgbClr val="FF0000"/>
                </a:solidFill>
              </a:rPr>
              <a:t>, i </a:t>
            </a:r>
            <a:r>
              <a:rPr lang="it-IT" b="1" dirty="0">
                <a:solidFill>
                  <a:srgbClr val="FF0000"/>
                </a:solidFill>
              </a:rPr>
              <a:t>cattivi rapporti con i compagni </a:t>
            </a:r>
            <a:r>
              <a:rPr lang="it-IT" dirty="0">
                <a:solidFill>
                  <a:srgbClr val="FF0000"/>
                </a:solidFill>
              </a:rPr>
              <a:t>e il </a:t>
            </a:r>
            <a:r>
              <a:rPr lang="it-IT" b="1" dirty="0">
                <a:solidFill>
                  <a:srgbClr val="FF0000"/>
                </a:solidFill>
              </a:rPr>
              <a:t>basso livello culturale della famiglia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7511" y="3029724"/>
            <a:ext cx="28732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il 68,4% li mette in relazione con la</a:t>
            </a:r>
            <a:r>
              <a:rPr lang="it-IT" dirty="0"/>
              <a:t> </a:t>
            </a:r>
            <a:r>
              <a:rPr lang="it-IT" b="1" dirty="0"/>
              <a:t>conflittualità con i docenti e i  problemi economici della famiglia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66020" y="83326"/>
            <a:ext cx="6869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FF0000"/>
                </a:solidFill>
              </a:rPr>
              <a:t>Le cause della dispersione</a:t>
            </a:r>
          </a:p>
        </p:txBody>
      </p:sp>
      <p:sp>
        <p:nvSpPr>
          <p:cNvPr id="9" name="Arrow: Down 8"/>
          <p:cNvSpPr/>
          <p:nvPr/>
        </p:nvSpPr>
        <p:spPr>
          <a:xfrm rot="5400000">
            <a:off x="5968851" y="3772697"/>
            <a:ext cx="471370" cy="54006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4" name="Ink 23"/>
              <p14:cNvContentPartPr/>
              <p14:nvPr/>
            </p14:nvContentPartPr>
            <p14:xfrm>
              <a:off x="10033240" y="3347118"/>
              <a:ext cx="1980000" cy="13464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97240" y="3260718"/>
                <a:ext cx="204372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5" name="Ink 24"/>
              <p14:cNvContentPartPr/>
              <p14:nvPr/>
            </p14:nvContentPartPr>
            <p14:xfrm>
              <a:off x="9227920" y="3699558"/>
              <a:ext cx="2835720" cy="13464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91920" y="3588318"/>
                <a:ext cx="2899440" cy="32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098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70284" y="1625379"/>
            <a:ext cx="12097344" cy="4752528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3200" dirty="0"/>
              <a:t>I </a:t>
            </a:r>
            <a:r>
              <a:rPr lang="en-US" sz="3200" dirty="0" err="1"/>
              <a:t>docenti</a:t>
            </a:r>
            <a:r>
              <a:rPr lang="en-US" sz="3200" dirty="0"/>
              <a:t> </a:t>
            </a:r>
            <a:r>
              <a:rPr lang="en-US" sz="3200" dirty="0" err="1"/>
              <a:t>si</a:t>
            </a:r>
            <a:r>
              <a:rPr lang="en-US" sz="3200" dirty="0"/>
              <a:t> </a:t>
            </a:r>
            <a:r>
              <a:rPr lang="en-US" sz="3200" dirty="0" err="1"/>
              <a:t>dichiarano</a:t>
            </a:r>
            <a:r>
              <a:rPr lang="en-US" sz="3200" dirty="0"/>
              <a:t> </a:t>
            </a:r>
            <a:r>
              <a:rPr lang="en-US" sz="3200" dirty="0" err="1"/>
              <a:t>attivi</a:t>
            </a:r>
            <a:r>
              <a:rPr lang="en-US" sz="3200" dirty="0"/>
              <a:t> e (quasi) </a:t>
            </a:r>
            <a:r>
              <a:rPr lang="en-US" sz="3200" dirty="0" err="1"/>
              <a:t>mai</a:t>
            </a:r>
            <a:r>
              <a:rPr lang="en-US" sz="3200" dirty="0"/>
              <a:t> </a:t>
            </a:r>
            <a:r>
              <a:rPr lang="en-US" sz="3200" dirty="0" err="1"/>
              <a:t>indifferenti</a:t>
            </a:r>
            <a:endParaRPr lang="en-US" sz="3200" dirty="0"/>
          </a:p>
          <a:p>
            <a:pPr algn="just">
              <a:buFontTx/>
              <a:buChar char="-"/>
            </a:pPr>
            <a:r>
              <a:rPr lang="en-US" sz="3200" dirty="0" err="1"/>
              <a:t>Coinvolgono</a:t>
            </a:r>
            <a:r>
              <a:rPr lang="en-US" sz="3200" dirty="0"/>
              <a:t> </a:t>
            </a:r>
            <a:r>
              <a:rPr lang="en-US" sz="3200" dirty="0" err="1"/>
              <a:t>il</a:t>
            </a:r>
            <a:r>
              <a:rPr lang="en-US" sz="3200" dirty="0"/>
              <a:t> </a:t>
            </a:r>
            <a:r>
              <a:rPr lang="en-US" sz="3200" dirty="0" err="1"/>
              <a:t>consiglio</a:t>
            </a:r>
            <a:r>
              <a:rPr lang="en-US" sz="3200" dirty="0"/>
              <a:t> di </a:t>
            </a:r>
            <a:r>
              <a:rPr lang="en-US" sz="3200" dirty="0" err="1"/>
              <a:t>classe</a:t>
            </a:r>
            <a:r>
              <a:rPr lang="en-US" sz="3200" dirty="0"/>
              <a:t> (94,7%), </a:t>
            </a:r>
            <a:r>
              <a:rPr lang="en-US" sz="3200" dirty="0" err="1"/>
              <a:t>parlano</a:t>
            </a:r>
            <a:r>
              <a:rPr lang="en-US" sz="3200" dirty="0"/>
              <a:t> con lo </a:t>
            </a:r>
            <a:r>
              <a:rPr lang="en-US" sz="3200" dirty="0" err="1"/>
              <a:t>studente</a:t>
            </a:r>
            <a:r>
              <a:rPr lang="en-US" sz="3200" dirty="0"/>
              <a:t>(89,4%), con la </a:t>
            </a:r>
            <a:r>
              <a:rPr lang="en-US" sz="3200" dirty="0" err="1"/>
              <a:t>famiglia</a:t>
            </a:r>
            <a:r>
              <a:rPr lang="en-US" sz="3200" dirty="0"/>
              <a:t> (78,9%), con </a:t>
            </a:r>
            <a:r>
              <a:rPr lang="en-US" sz="3200" dirty="0" err="1"/>
              <a:t>il</a:t>
            </a:r>
            <a:r>
              <a:rPr lang="en-US" sz="3200" dirty="0"/>
              <a:t> </a:t>
            </a:r>
            <a:r>
              <a:rPr lang="en-US" sz="3200" dirty="0" err="1"/>
              <a:t>Dirigente</a:t>
            </a:r>
            <a:r>
              <a:rPr lang="en-US" sz="3200" dirty="0"/>
              <a:t> (68,4%)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3752" y="0"/>
            <a:ext cx="11881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rgbClr val="FF0000"/>
                </a:solidFill>
              </a:rPr>
              <a:t>Il nostro comportamento davanti a frequenza irregolare e abbandono</a:t>
            </a:r>
          </a:p>
        </p:txBody>
      </p:sp>
      <p:sp>
        <p:nvSpPr>
          <p:cNvPr id="7" name="Rectangle 6"/>
          <p:cNvSpPr/>
          <p:nvPr/>
        </p:nvSpPr>
        <p:spPr>
          <a:xfrm>
            <a:off x="5302932" y="3555779"/>
            <a:ext cx="1321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MA</a:t>
            </a:r>
            <a:endParaRPr lang="it-IT" sz="5400" b="1" cap="none" spc="0" dirty="0">
              <a:ln w="9525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754761"/>
            <a:ext cx="119270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Il 31,5 nota di « </a:t>
            </a:r>
            <a:r>
              <a:rPr lang="en-US" sz="3200" i="1" dirty="0" err="1"/>
              <a:t>concentrarsi</a:t>
            </a:r>
            <a:r>
              <a:rPr lang="en-US" sz="3200" i="1" dirty="0"/>
              <a:t> </a:t>
            </a:r>
            <a:r>
              <a:rPr lang="en-US" sz="3200" i="1" dirty="0" err="1"/>
              <a:t>su</a:t>
            </a:r>
            <a:r>
              <a:rPr lang="en-US" sz="3200" i="1" dirty="0"/>
              <a:t> </a:t>
            </a:r>
            <a:r>
              <a:rPr lang="en-US" sz="3200" i="1" dirty="0" err="1"/>
              <a:t>quelli</a:t>
            </a:r>
            <a:r>
              <a:rPr lang="en-US" sz="3200" i="1" dirty="0"/>
              <a:t> </a:t>
            </a:r>
            <a:r>
              <a:rPr lang="en-US" sz="3200" i="1" dirty="0" err="1"/>
              <a:t>rimasti</a:t>
            </a:r>
            <a:r>
              <a:rPr lang="en-US" sz="3200" i="1" dirty="0"/>
              <a:t> » </a:t>
            </a:r>
            <a:r>
              <a:rPr lang="en-US" sz="3200" dirty="0"/>
              <a:t>e un </a:t>
            </a:r>
            <a:r>
              <a:rPr lang="en-US" sz="3200" dirty="0" err="1"/>
              <a:t>insegnante</a:t>
            </a:r>
            <a:r>
              <a:rPr lang="en-US" sz="3200" dirty="0"/>
              <a:t> </a:t>
            </a:r>
            <a:r>
              <a:rPr lang="en-US" sz="3200" dirty="0" err="1"/>
              <a:t>dichiara</a:t>
            </a:r>
            <a:r>
              <a:rPr lang="en-US" sz="3200" dirty="0"/>
              <a:t> di « </a:t>
            </a:r>
            <a:r>
              <a:rPr lang="en-US" sz="3200" i="1" dirty="0"/>
              <a:t>non </a:t>
            </a:r>
            <a:r>
              <a:rPr lang="en-US" sz="3200" i="1" dirty="0" err="1"/>
              <a:t>mettere</a:t>
            </a:r>
            <a:r>
              <a:rPr lang="en-US" sz="3200" i="1" dirty="0"/>
              <a:t> </a:t>
            </a:r>
            <a:r>
              <a:rPr lang="en-US" sz="3200" b="1" i="1" dirty="0" err="1"/>
              <a:t>mai</a:t>
            </a:r>
            <a:r>
              <a:rPr lang="en-US" sz="3200" i="1" dirty="0"/>
              <a:t> in campo </a:t>
            </a:r>
            <a:r>
              <a:rPr lang="en-US" sz="3200" i="1" dirty="0" err="1"/>
              <a:t>tutte</a:t>
            </a:r>
            <a:r>
              <a:rPr lang="en-US" sz="3200" i="1" dirty="0"/>
              <a:t> le </a:t>
            </a:r>
            <a:r>
              <a:rPr lang="en-US" sz="3200" i="1" dirty="0" err="1"/>
              <a:t>azioni</a:t>
            </a:r>
            <a:r>
              <a:rPr lang="en-US" sz="3200" i="1" dirty="0"/>
              <a:t> </a:t>
            </a:r>
            <a:r>
              <a:rPr lang="en-US" sz="3200" i="1" dirty="0" err="1"/>
              <a:t>possibili</a:t>
            </a:r>
            <a:r>
              <a:rPr lang="en-US" sz="3200" i="1" dirty="0"/>
              <a:t> »  </a:t>
            </a:r>
            <a:endParaRPr lang="it-IT" sz="3200" i="1" dirty="0"/>
          </a:p>
        </p:txBody>
      </p:sp>
    </p:spTree>
    <p:extLst>
      <p:ext uri="{BB962C8B-B14F-4D97-AF65-F5344CB8AC3E}">
        <p14:creationId xmlns:p14="http://schemas.microsoft.com/office/powerpoint/2010/main" val="175068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42" y="0"/>
            <a:ext cx="11997212" cy="762000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Le </a:t>
            </a:r>
            <a:r>
              <a:rPr lang="en-US" sz="4400" dirty="0" err="1">
                <a:solidFill>
                  <a:srgbClr val="FF0000"/>
                </a:solidFill>
              </a:rPr>
              <a:t>nostre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opinioni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sull’efficacia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delle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azioni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36" y="1052736"/>
            <a:ext cx="12188825" cy="773743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err="1"/>
              <a:t>Combattere</a:t>
            </a:r>
            <a:r>
              <a:rPr lang="en-US" sz="4400" b="1" dirty="0"/>
              <a:t> la </a:t>
            </a:r>
            <a:r>
              <a:rPr lang="en-US" sz="4400" b="1" dirty="0" err="1"/>
              <a:t>dispersione</a:t>
            </a:r>
            <a:r>
              <a:rPr lang="en-US" sz="4400" b="1" dirty="0"/>
              <a:t> è </a:t>
            </a:r>
            <a:r>
              <a:rPr lang="en-US" sz="4400" b="1" dirty="0" err="1"/>
              <a:t>possibile</a:t>
            </a:r>
            <a:r>
              <a:rPr lang="en-US" sz="4400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4988" y="1792199"/>
            <a:ext cx="118813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endParaRPr lang="it-IT" dirty="0"/>
          </a:p>
          <a:p>
            <a:pPr marL="457200" indent="-457200">
              <a:buAutoNum type="arabicPeriod"/>
            </a:pPr>
            <a:r>
              <a:rPr lang="it-IT" sz="3200" dirty="0"/>
              <a:t>Lavorando sulle competenze di base</a:t>
            </a:r>
          </a:p>
          <a:p>
            <a:pPr marL="457200" indent="-457200">
              <a:buAutoNum type="arabicPeriod"/>
            </a:pPr>
            <a:r>
              <a:rPr lang="it-IT" sz="3200" dirty="0"/>
              <a:t>Riducendo il numero di studenti per classe</a:t>
            </a:r>
          </a:p>
          <a:p>
            <a:pPr marL="457200" indent="-457200">
              <a:buAutoNum type="arabicPeriod"/>
            </a:pPr>
            <a:r>
              <a:rPr lang="it-IT" sz="3200" dirty="0"/>
              <a:t>Proponendo una didattica inclusiva (ma ne abbiamo un’idea condivisa?)</a:t>
            </a:r>
          </a:p>
          <a:p>
            <a:pPr marL="457200" indent="-457200">
              <a:buAutoNum type="arabicPeriod"/>
            </a:pPr>
            <a:r>
              <a:rPr lang="it-IT" sz="3200" dirty="0"/>
              <a:t>Avvicinando lo studente e la sua storia personale</a:t>
            </a:r>
          </a:p>
          <a:p>
            <a:pPr marL="457200" indent="-457200">
              <a:buAutoNum type="arabicPeriod"/>
            </a:pPr>
            <a:r>
              <a:rPr lang="it-IT" sz="3200" dirty="0"/>
              <a:t>Rispettando ogni differenza (in che modo?)</a:t>
            </a:r>
          </a:p>
          <a:p>
            <a:pPr marL="457200" indent="-457200">
              <a:buAutoNum type="arabicPeriod"/>
            </a:pPr>
            <a:r>
              <a:rPr lang="it-IT" sz="3200" dirty="0"/>
              <a:t>Attivando progetti con il territorio</a:t>
            </a:r>
          </a:p>
          <a:p>
            <a:pPr marL="457200" indent="-457200">
              <a:buAutoNum type="arabicPeriod"/>
            </a:pPr>
            <a:r>
              <a:rPr lang="it-IT" sz="3200" dirty="0"/>
              <a:t>Aggiornandoci</a:t>
            </a:r>
          </a:p>
          <a:p>
            <a:pPr marL="457200" indent="-457200">
              <a:buAutoNum type="arabicPeriod"/>
            </a:pPr>
            <a:r>
              <a:rPr lang="it-IT" sz="3200" dirty="0"/>
              <a:t>Strutturando la didattica per obiettivi d’apprendimento</a:t>
            </a:r>
          </a:p>
        </p:txBody>
      </p:sp>
    </p:spTree>
    <p:extLst>
      <p:ext uri="{BB962C8B-B14F-4D97-AF65-F5344CB8AC3E}">
        <p14:creationId xmlns:p14="http://schemas.microsoft.com/office/powerpoint/2010/main" val="376130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Studenti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 </a:t>
            </a:r>
            <a:r>
              <a:rPr lang="en-US" dirty="0" err="1"/>
              <a:t>risposte</a:t>
            </a:r>
            <a:r>
              <a:rPr lang="en-US" dirty="0"/>
              <a:t> </a:t>
            </a:r>
            <a:r>
              <a:rPr lang="en-US" dirty="0" err="1"/>
              <a:t>degli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031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8414" y="75125"/>
            <a:ext cx="10157354" cy="620283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Lo </a:t>
            </a:r>
            <a:r>
              <a:rPr lang="en-US" sz="4800" b="1" dirty="0" err="1">
                <a:solidFill>
                  <a:srgbClr val="FF0000"/>
                </a:solidFill>
              </a:rPr>
              <a:t>studente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</a:rPr>
              <a:t>tipo</a:t>
            </a:r>
            <a:r>
              <a:rPr lang="en-US" sz="4800" b="1" i="1" dirty="0">
                <a:solidFill>
                  <a:srgbClr val="FF0000"/>
                </a:solidFill>
              </a:rPr>
              <a:t> </a:t>
            </a:r>
            <a:r>
              <a:rPr lang="en-US" sz="4800" b="1" dirty="0">
                <a:solidFill>
                  <a:srgbClr val="FF0000"/>
                </a:solidFill>
              </a:rPr>
              <a:t>del </a:t>
            </a:r>
            <a:r>
              <a:rPr lang="en-US" sz="4800" b="1" dirty="0" err="1">
                <a:solidFill>
                  <a:srgbClr val="FF0000"/>
                </a:solidFill>
              </a:rPr>
              <a:t>nostro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Liceo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1521" y="1056939"/>
            <a:ext cx="11737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/>
              <a:t>E’ uno studente di medio successo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60311" y="1988840"/>
            <a:ext cx="11810765" cy="3962400"/>
          </a:xfrm>
        </p:spPr>
        <p:txBody>
          <a:bodyPr>
            <a:noAutofit/>
          </a:bodyPr>
          <a:lstStyle/>
          <a:p>
            <a:r>
              <a:rPr lang="it-IT" sz="4000" dirty="0"/>
              <a:t>Solo 20 su 186 hanno ripetuto un anno scolastico</a:t>
            </a:r>
          </a:p>
          <a:p>
            <a:r>
              <a:rPr lang="it-IT" sz="4000" dirty="0"/>
              <a:t>Il 78% ha la media del 7 o superiore</a:t>
            </a:r>
          </a:p>
          <a:p>
            <a:r>
              <a:rPr lang="it-IT" sz="4000" dirty="0"/>
              <a:t>Più della metà (55%) non ha mai pensato di lasciare la scuola, ma uno su tre dichiara di averci pensato </a:t>
            </a:r>
            <a:r>
              <a:rPr lang="it-IT" sz="4000" i="1" dirty="0"/>
              <a:t>« qualche volta »</a:t>
            </a:r>
          </a:p>
        </p:txBody>
      </p:sp>
    </p:spTree>
    <p:extLst>
      <p:ext uri="{BB962C8B-B14F-4D97-AF65-F5344CB8AC3E}">
        <p14:creationId xmlns:p14="http://schemas.microsoft.com/office/powerpoint/2010/main" val="37435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F769AD3B-90E4-4F81-9CF2-8BD9F607FEC3}" vid="{18F656D2-BE2F-4155-8430-D393897A45F9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01D382-32B0-43EE-932C-28906AF37617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4873beb7-5857-4685-be1f-d57550cc96cc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246</TotalTime>
  <Words>689</Words>
  <Application>Microsoft Office PowerPoint</Application>
  <PresentationFormat>Custom</PresentationFormat>
  <Paragraphs>68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Century Gothic</vt:lpstr>
      <vt:lpstr>Books 16x9</vt:lpstr>
      <vt:lpstr>Orienta DropOut</vt:lpstr>
      <vt:lpstr>Dati</vt:lpstr>
      <vt:lpstr>Insegnanti</vt:lpstr>
      <vt:lpstr>Cos’è la dispersione scolastica</vt:lpstr>
      <vt:lpstr>PowerPoint Presentation</vt:lpstr>
      <vt:lpstr>PowerPoint Presentation</vt:lpstr>
      <vt:lpstr>Le nostre opinioni sull’efficacia delle azioni </vt:lpstr>
      <vt:lpstr>Studenti</vt:lpstr>
      <vt:lpstr>Lo studente tipo del nostro Liceo</vt:lpstr>
      <vt:lpstr>Si dividono sui contenuti didattici </vt:lpstr>
      <vt:lpstr>Preferiscono una didattica attiva </vt:lpstr>
      <vt:lpstr>Bocciare o non bocciare? </vt:lpstr>
      <vt:lpstr>Le cause della dispersione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Orienta DropOut</dc:title>
  <dc:creator>gabriella giudici</dc:creator>
  <cp:lastModifiedBy>gabriella giudici</cp:lastModifiedBy>
  <cp:revision>53</cp:revision>
  <dcterms:created xsi:type="dcterms:W3CDTF">2016-10-23T17:38:17Z</dcterms:created>
  <dcterms:modified xsi:type="dcterms:W3CDTF">2016-11-07T15:31:14Z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