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9" r:id="rId3"/>
    <p:sldId id="276" r:id="rId4"/>
    <p:sldId id="277" r:id="rId5"/>
    <p:sldId id="264" r:id="rId6"/>
    <p:sldId id="278" r:id="rId7"/>
    <p:sldId id="279" r:id="rId8"/>
    <p:sldId id="280" r:id="rId9"/>
    <p:sldId id="282" r:id="rId10"/>
    <p:sldId id="283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92" d="100"/>
          <a:sy n="92" d="100"/>
        </p:scale>
        <p:origin x="498" y="90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1/9/2017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1/9/2017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52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77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44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85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17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05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52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50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1/9/2017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1/9/2017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1/9/2017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1/9/2017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1/9/2017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1/9/2017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1/9/2017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1/9/2017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1/9/2017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1/9/2017</a:t>
            </a:fld>
            <a:endParaRPr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pic>
        <p:nvPicPr>
          <p:cNvPr id="9" name="Picture 4" descr="An empty placeholder to add an image. Click on the placeholder and select the image that you wish to ad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 smtClean="0"/>
              <a:pPr/>
              <a:t>1/9/2017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mondo</a:t>
            </a:r>
            <a:r>
              <a:rPr lang="en-US" dirty="0" smtClean="0"/>
              <a:t> giusto </a:t>
            </a:r>
            <a:r>
              <a:rPr lang="en-US" dirty="0" err="1" smtClean="0"/>
              <a:t>senza</a:t>
            </a:r>
            <a:r>
              <a:rPr lang="en-US" dirty="0" smtClean="0"/>
              <a:t> </a:t>
            </a:r>
            <a:r>
              <a:rPr lang="en-US" dirty="0" err="1" smtClean="0"/>
              <a:t>autorità</a:t>
            </a:r>
            <a:r>
              <a:rPr lang="en-US" dirty="0" smtClean="0"/>
              <a:t> e </a:t>
            </a:r>
            <a:r>
              <a:rPr lang="en-US" dirty="0" err="1" smtClean="0"/>
              <a:t>comando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L’etica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della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libertà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in Kant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277988" y="260648"/>
            <a:ext cx="7462564" cy="576064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Libertà</a:t>
            </a:r>
            <a:r>
              <a:rPr lang="en-US" sz="3600" dirty="0" smtClean="0"/>
              <a:t> </a:t>
            </a:r>
            <a:r>
              <a:rPr lang="en-US" sz="3600" dirty="0" err="1" smtClean="0"/>
              <a:t>significa</a:t>
            </a:r>
            <a:r>
              <a:rPr lang="en-US" sz="3600" dirty="0" smtClean="0"/>
              <a:t> </a:t>
            </a:r>
            <a:r>
              <a:rPr lang="en-US" sz="3600" dirty="0" err="1" smtClean="0"/>
              <a:t>imparare</a:t>
            </a:r>
            <a:r>
              <a:rPr lang="en-US" sz="3600" dirty="0" smtClean="0"/>
              <a:t> a </a:t>
            </a:r>
            <a:r>
              <a:rPr lang="en-US" sz="3600" dirty="0" err="1" smtClean="0"/>
              <a:t>pensare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2" y="1412776"/>
            <a:ext cx="5611050" cy="41385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00" y="1412776"/>
            <a:ext cx="3528392" cy="23391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07" y="4005064"/>
            <a:ext cx="4113150" cy="270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14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700" y="1124744"/>
            <a:ext cx="3850602" cy="470418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69876" y="274340"/>
            <a:ext cx="10404646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Risposta</a:t>
            </a:r>
            <a:r>
              <a:rPr lang="en-US" sz="3600" dirty="0" smtClean="0"/>
              <a:t> </a:t>
            </a:r>
            <a:r>
              <a:rPr lang="en-US" sz="3600" dirty="0" err="1" smtClean="0"/>
              <a:t>alla</a:t>
            </a:r>
            <a:r>
              <a:rPr lang="en-US" sz="3600" dirty="0" smtClean="0"/>
              <a:t> </a:t>
            </a:r>
            <a:r>
              <a:rPr lang="en-US" sz="3600" dirty="0" err="1" smtClean="0"/>
              <a:t>domanda</a:t>
            </a:r>
            <a:r>
              <a:rPr lang="en-US" sz="3600" dirty="0" smtClean="0"/>
              <a:t> “</a:t>
            </a:r>
            <a:r>
              <a:rPr lang="en-US" sz="3600" dirty="0" err="1" smtClean="0"/>
              <a:t>Che</a:t>
            </a:r>
            <a:r>
              <a:rPr lang="en-US" sz="3600" dirty="0" smtClean="0"/>
              <a:t> </a:t>
            </a:r>
            <a:r>
              <a:rPr lang="en-US" sz="3600" dirty="0" err="1" smtClean="0"/>
              <a:t>cos’è</a:t>
            </a:r>
            <a:r>
              <a:rPr lang="en-US" sz="3600" dirty="0" smtClean="0"/>
              <a:t> </a:t>
            </a:r>
            <a:r>
              <a:rPr lang="en-US" sz="3600" dirty="0" err="1" smtClean="0"/>
              <a:t>l’illuminismo</a:t>
            </a:r>
            <a:r>
              <a:rPr lang="en-US" sz="3600" dirty="0" smtClean="0"/>
              <a:t>”?</a:t>
            </a:r>
            <a:endParaRPr lang="en-US" sz="3600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482726" y="2060848"/>
            <a:ext cx="9601200" cy="2592288"/>
          </a:xfrm>
        </p:spPr>
        <p:txBody>
          <a:bodyPr>
            <a:noAutofit/>
          </a:bodyPr>
          <a:lstStyle/>
          <a:p>
            <a:r>
              <a:rPr lang="en-US" sz="2400" b="1" dirty="0" err="1" smtClean="0"/>
              <a:t>Minorità</a:t>
            </a:r>
            <a:r>
              <a:rPr lang="en-US" sz="2400" dirty="0" smtClean="0"/>
              <a:t> è </a:t>
            </a:r>
            <a:r>
              <a:rPr lang="en-US" sz="2400" dirty="0" err="1" smtClean="0"/>
              <a:t>l’incapacità</a:t>
            </a:r>
            <a:r>
              <a:rPr lang="en-US" sz="2400" dirty="0" smtClean="0"/>
              <a:t> di </a:t>
            </a:r>
            <a:r>
              <a:rPr lang="en-US" sz="2400" dirty="0" err="1" smtClean="0"/>
              <a:t>servirsi</a:t>
            </a:r>
            <a:r>
              <a:rPr lang="en-US" sz="2400" dirty="0" smtClean="0"/>
              <a:t> </a:t>
            </a:r>
            <a:r>
              <a:rPr lang="en-US" sz="2400" dirty="0" smtClean="0"/>
              <a:t>del </a:t>
            </a:r>
            <a:r>
              <a:rPr lang="en-US" sz="2400" smtClean="0"/>
              <a:t>proprio</a:t>
            </a:r>
            <a:r>
              <a:rPr lang="en-US" sz="2400" dirty="0" smtClean="0"/>
              <a:t> </a:t>
            </a:r>
            <a:r>
              <a:rPr lang="en-US" sz="2400" dirty="0" err="1" smtClean="0"/>
              <a:t>intelletto</a:t>
            </a:r>
            <a:r>
              <a:rPr lang="en-US" sz="2400" dirty="0" smtClean="0"/>
              <a:t> </a:t>
            </a:r>
            <a:r>
              <a:rPr lang="en-US" sz="2400" dirty="0" err="1" smtClean="0"/>
              <a:t>senza</a:t>
            </a:r>
            <a:r>
              <a:rPr lang="en-US" sz="2400" dirty="0" smtClean="0"/>
              <a:t> la </a:t>
            </a:r>
            <a:r>
              <a:rPr lang="en-US" sz="2400" dirty="0" err="1" smtClean="0"/>
              <a:t>guida</a:t>
            </a:r>
            <a:r>
              <a:rPr lang="en-US" sz="2400" dirty="0" smtClean="0"/>
              <a:t> di un </a:t>
            </a:r>
            <a:r>
              <a:rPr lang="en-US" sz="2400" dirty="0" err="1" smtClean="0"/>
              <a:t>altro</a:t>
            </a:r>
            <a:r>
              <a:rPr lang="en-US" sz="2400" dirty="0" smtClean="0"/>
              <a:t>, </a:t>
            </a:r>
            <a:r>
              <a:rPr lang="en-US" sz="2400" dirty="0" err="1" smtClean="0"/>
              <a:t>anche</a:t>
            </a:r>
            <a:r>
              <a:rPr lang="en-US" sz="2400" dirty="0" smtClean="0"/>
              <a:t> </a:t>
            </a:r>
            <a:r>
              <a:rPr lang="en-US" sz="2400" dirty="0" err="1" smtClean="0"/>
              <a:t>dopo</a:t>
            </a:r>
            <a:r>
              <a:rPr lang="en-US" sz="2400" dirty="0" smtClean="0"/>
              <a:t> </a:t>
            </a:r>
            <a:r>
              <a:rPr lang="en-US" sz="2400" dirty="0" err="1" smtClean="0"/>
              <a:t>che</a:t>
            </a:r>
            <a:r>
              <a:rPr lang="en-US" sz="2400" dirty="0" smtClean="0"/>
              <a:t> è </a:t>
            </a:r>
            <a:r>
              <a:rPr lang="en-US" sz="2400" dirty="0" err="1" smtClean="0"/>
              <a:t>intervenuta</a:t>
            </a:r>
            <a:r>
              <a:rPr lang="en-US" sz="2400" dirty="0" smtClean="0"/>
              <a:t> </a:t>
            </a:r>
            <a:r>
              <a:rPr lang="en-US" sz="2400" dirty="0"/>
              <a:t>la </a:t>
            </a:r>
            <a:r>
              <a:rPr lang="en-US" sz="2400" dirty="0" err="1"/>
              <a:t>maturità</a:t>
            </a:r>
            <a:r>
              <a:rPr lang="en-US" sz="2400" dirty="0"/>
              <a:t> </a:t>
            </a:r>
            <a:r>
              <a:rPr lang="en-US" sz="2400" dirty="0" err="1"/>
              <a:t>fisica</a:t>
            </a:r>
            <a:r>
              <a:rPr lang="en-US" sz="2400" dirty="0"/>
              <a:t> </a:t>
            </a:r>
            <a:endParaRPr lang="en-US" sz="2400" dirty="0"/>
          </a:p>
          <a:p>
            <a:r>
              <a:rPr lang="en-US" sz="2400" dirty="0" smtClean="0"/>
              <a:t>Il </a:t>
            </a:r>
            <a:r>
              <a:rPr lang="en-US" sz="2400" dirty="0" err="1" smtClean="0"/>
              <a:t>muoversi</a:t>
            </a:r>
            <a:r>
              <a:rPr lang="en-US" sz="2400" dirty="0" smtClean="0"/>
              <a:t> </a:t>
            </a:r>
            <a:r>
              <a:rPr lang="en-US" sz="2400" dirty="0" err="1" smtClean="0"/>
              <a:t>diretti</a:t>
            </a:r>
            <a:r>
              <a:rPr lang="en-US" sz="2400" dirty="0" smtClean="0"/>
              <a:t> da un </a:t>
            </a:r>
            <a:r>
              <a:rPr lang="en-US" sz="2400" dirty="0" err="1" smtClean="0"/>
              <a:t>altro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b="1" dirty="0" err="1" smtClean="0"/>
              <a:t>eteronomia</a:t>
            </a:r>
            <a:r>
              <a:rPr lang="en-US" sz="2400" dirty="0" smtClean="0"/>
              <a:t>, da </a:t>
            </a:r>
            <a:r>
              <a:rPr lang="en-US" sz="2400" i="1" dirty="0" err="1" smtClean="0"/>
              <a:t>eteros</a:t>
            </a:r>
            <a:r>
              <a:rPr lang="en-US" sz="2400" i="1" dirty="0" smtClean="0"/>
              <a:t>=</a:t>
            </a:r>
            <a:r>
              <a:rPr lang="en-US" sz="2400" i="1" dirty="0" err="1" smtClean="0"/>
              <a:t>altro</a:t>
            </a:r>
            <a:r>
              <a:rPr lang="en-US" sz="2400" dirty="0" smtClean="0"/>
              <a:t> e </a:t>
            </a:r>
            <a:r>
              <a:rPr lang="en-US" sz="2400" i="1" dirty="0" err="1" smtClean="0"/>
              <a:t>nomos</a:t>
            </a:r>
            <a:r>
              <a:rPr lang="en-US" sz="2400" i="1" dirty="0" smtClean="0"/>
              <a:t>=</a:t>
            </a:r>
            <a:r>
              <a:rPr lang="en-US" sz="2400" i="1" dirty="0" err="1" smtClean="0"/>
              <a:t>legge</a:t>
            </a:r>
            <a:r>
              <a:rPr lang="en-US" sz="2400" dirty="0" smtClean="0"/>
              <a:t>) è </a:t>
            </a:r>
            <a:r>
              <a:rPr lang="en-US" sz="2400" dirty="0" err="1" smtClean="0"/>
              <a:t>il</a:t>
            </a:r>
            <a:r>
              <a:rPr lang="en-US" sz="2400" dirty="0" smtClean="0"/>
              <a:t> </a:t>
            </a:r>
            <a:r>
              <a:rPr lang="en-US" sz="2400" dirty="0" err="1" smtClean="0"/>
              <a:t>contrario</a:t>
            </a:r>
            <a:r>
              <a:rPr lang="en-US" sz="2400" dirty="0" smtClean="0"/>
              <a:t> </a:t>
            </a:r>
            <a:r>
              <a:rPr lang="en-US" sz="2400" dirty="0" err="1" smtClean="0"/>
              <a:t>dell’autonomia</a:t>
            </a:r>
            <a:r>
              <a:rPr lang="en-US" sz="2400" dirty="0" smtClean="0"/>
              <a:t> (autos=se </a:t>
            </a:r>
            <a:r>
              <a:rPr lang="en-US" sz="2400" dirty="0" err="1" smtClean="0"/>
              <a:t>stessi</a:t>
            </a:r>
            <a:r>
              <a:rPr lang="en-US" sz="2400" dirty="0" smtClean="0"/>
              <a:t>; </a:t>
            </a:r>
            <a:r>
              <a:rPr lang="en-US" sz="2400" i="1" dirty="0" err="1" smtClean="0"/>
              <a:t>nomos</a:t>
            </a:r>
            <a:r>
              <a:rPr lang="en-US" sz="2400" i="1" dirty="0" smtClean="0"/>
              <a:t>=</a:t>
            </a:r>
            <a:r>
              <a:rPr lang="en-US" sz="2400" i="1" dirty="0" err="1" smtClean="0"/>
              <a:t>legge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 err="1" smtClean="0"/>
              <a:t>Darsi</a:t>
            </a:r>
            <a:r>
              <a:rPr lang="en-US" sz="2400" dirty="0" smtClean="0"/>
              <a:t> </a:t>
            </a:r>
            <a:r>
              <a:rPr lang="en-US" sz="2400" dirty="0" err="1" smtClean="0"/>
              <a:t>leggi</a:t>
            </a:r>
            <a:r>
              <a:rPr lang="en-US" sz="2400" dirty="0" smtClean="0"/>
              <a:t> da </a:t>
            </a:r>
            <a:r>
              <a:rPr lang="en-US" sz="2400" dirty="0" err="1" smtClean="0"/>
              <a:t>sé</a:t>
            </a:r>
            <a:r>
              <a:rPr lang="en-US" sz="2400" dirty="0" smtClean="0"/>
              <a:t> è </a:t>
            </a:r>
            <a:r>
              <a:rPr lang="en-US" sz="2400" dirty="0" err="1" smtClean="0"/>
              <a:t>dunque</a:t>
            </a:r>
            <a:r>
              <a:rPr lang="en-US" sz="2400" dirty="0" smtClean="0"/>
              <a:t> “</a:t>
            </a:r>
            <a:r>
              <a:rPr lang="en-US" sz="2400" b="1" dirty="0" err="1" smtClean="0"/>
              <a:t>autonomia</a:t>
            </a:r>
            <a:r>
              <a:rPr lang="en-US" sz="2400" b="1" dirty="0" smtClean="0"/>
              <a:t>”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471994" y="4825533"/>
            <a:ext cx="82698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Ma decidere da soli cos’è giusto e cosa sbagliato equivale a “fare di testa propria”?</a:t>
            </a:r>
          </a:p>
        </p:txBody>
      </p:sp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700" y="548680"/>
            <a:ext cx="4209137" cy="5497562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53065" y="260648"/>
            <a:ext cx="10404646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Primo </a:t>
            </a:r>
            <a:r>
              <a:rPr lang="en-US" sz="3600" dirty="0" err="1" smtClean="0"/>
              <a:t>problema</a:t>
            </a:r>
            <a:r>
              <a:rPr lang="en-US" sz="3600" dirty="0" smtClean="0"/>
              <a:t>: dare </a:t>
            </a:r>
            <a:r>
              <a:rPr lang="en-US" sz="3600" dirty="0" err="1" smtClean="0"/>
              <a:t>leggi</a:t>
            </a:r>
            <a:r>
              <a:rPr lang="en-US" sz="3600" dirty="0" smtClean="0"/>
              <a:t> a se </a:t>
            </a:r>
            <a:r>
              <a:rPr lang="en-US" sz="3600" dirty="0" err="1" smtClean="0"/>
              <a:t>stesso</a:t>
            </a:r>
            <a:r>
              <a:rPr lang="en-US" sz="3600" dirty="0" smtClean="0"/>
              <a:t>. </a:t>
            </a:r>
            <a:r>
              <a:rPr lang="en-US" sz="3600" dirty="0" err="1" smtClean="0"/>
              <a:t>Che</a:t>
            </a:r>
            <a:r>
              <a:rPr lang="en-US" sz="3600" dirty="0" smtClean="0"/>
              <a:t> </a:t>
            </a:r>
            <a:r>
              <a:rPr lang="en-US" sz="3600" dirty="0" err="1" smtClean="0"/>
              <a:t>cosa</a:t>
            </a:r>
            <a:r>
              <a:rPr lang="en-US" sz="3600" dirty="0" smtClean="0"/>
              <a:t> </a:t>
            </a:r>
            <a:r>
              <a:rPr lang="en-US" sz="3600" dirty="0" err="1" smtClean="0"/>
              <a:t>vuol</a:t>
            </a:r>
            <a:r>
              <a:rPr lang="en-US" sz="3600" dirty="0" smtClean="0"/>
              <a:t> dire </a:t>
            </a:r>
            <a:r>
              <a:rPr lang="en-US" sz="3600" dirty="0" err="1" smtClean="0"/>
              <a:t>essere</a:t>
            </a:r>
            <a:r>
              <a:rPr lang="en-US" sz="3600" dirty="0" smtClean="0"/>
              <a:t> </a:t>
            </a:r>
            <a:r>
              <a:rPr lang="en-US" sz="3600" dirty="0" err="1" smtClean="0"/>
              <a:t>autonomi</a:t>
            </a:r>
            <a:endParaRPr lang="en-US" sz="3600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53065" y="1700808"/>
            <a:ext cx="9601200" cy="419100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Nella</a:t>
            </a:r>
            <a:r>
              <a:rPr lang="en-US" sz="2400" b="1" dirty="0" smtClean="0"/>
              <a:t> </a:t>
            </a:r>
            <a:r>
              <a:rPr lang="en-US" sz="2400" b="1" i="1" dirty="0" err="1" smtClean="0"/>
              <a:t>Critica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della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ragion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pratica</a:t>
            </a:r>
            <a:r>
              <a:rPr lang="en-US" sz="2400" b="1" dirty="0" smtClean="0"/>
              <a:t>, </a:t>
            </a:r>
            <a:r>
              <a:rPr lang="en-US" sz="2400" dirty="0" smtClean="0"/>
              <a:t>Kant</a:t>
            </a:r>
            <a:r>
              <a:rPr lang="en-US" sz="2400" b="1" dirty="0" smtClean="0"/>
              <a:t> </a:t>
            </a:r>
            <a:r>
              <a:rPr lang="en-US" sz="2400" dirty="0" err="1" smtClean="0"/>
              <a:t>chiama</a:t>
            </a:r>
            <a:r>
              <a:rPr lang="en-US" sz="2400" b="1" dirty="0" smtClean="0"/>
              <a:t> </a:t>
            </a:r>
            <a:r>
              <a:rPr lang="en-US" sz="2400" b="1" i="1" dirty="0" err="1" smtClean="0"/>
              <a:t>massime</a:t>
            </a:r>
            <a:r>
              <a:rPr lang="en-US" sz="2400" b="1" i="1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principi</a:t>
            </a:r>
            <a:r>
              <a:rPr lang="en-US" sz="2400" dirty="0" smtClean="0"/>
              <a:t> </a:t>
            </a:r>
            <a:r>
              <a:rPr lang="en-US" sz="2400" dirty="0" err="1" smtClean="0"/>
              <a:t>d’azione</a:t>
            </a:r>
            <a:r>
              <a:rPr lang="en-US" sz="2400" dirty="0" smtClean="0"/>
              <a:t> </a:t>
            </a:r>
            <a:r>
              <a:rPr lang="en-US" sz="2400" dirty="0" err="1" smtClean="0"/>
              <a:t>che</a:t>
            </a:r>
            <a:r>
              <a:rPr lang="en-US" sz="2400" dirty="0" smtClean="0"/>
              <a:t> </a:t>
            </a:r>
            <a:r>
              <a:rPr lang="en-US" sz="2400" dirty="0" err="1" smtClean="0"/>
              <a:t>regolano</a:t>
            </a:r>
            <a:r>
              <a:rPr lang="en-US" sz="2400" dirty="0" smtClean="0"/>
              <a:t> </a:t>
            </a:r>
            <a:r>
              <a:rPr lang="en-US" sz="2400" dirty="0" err="1" smtClean="0"/>
              <a:t>il</a:t>
            </a:r>
            <a:r>
              <a:rPr lang="en-US" sz="2400" dirty="0" smtClean="0"/>
              <a:t> </a:t>
            </a:r>
            <a:r>
              <a:rPr lang="en-US" sz="2400" dirty="0" err="1" smtClean="0"/>
              <a:t>comportamento</a:t>
            </a:r>
            <a:r>
              <a:rPr lang="en-US" sz="2400" dirty="0" smtClean="0"/>
              <a:t> </a:t>
            </a:r>
            <a:r>
              <a:rPr lang="en-US" sz="2400" dirty="0" err="1" smtClean="0"/>
              <a:t>individuale</a:t>
            </a:r>
            <a:endParaRPr lang="en-US" sz="2400" b="1" i="1" dirty="0"/>
          </a:p>
          <a:p>
            <a:r>
              <a:rPr lang="en-US" sz="2400" dirty="0" err="1" smtClean="0"/>
              <a:t>Una</a:t>
            </a:r>
            <a:r>
              <a:rPr lang="en-US" sz="2400" dirty="0" smtClean="0"/>
              <a:t> </a:t>
            </a:r>
            <a:r>
              <a:rPr lang="en-US" sz="2400" dirty="0" err="1" smtClean="0"/>
              <a:t>massima</a:t>
            </a:r>
            <a:r>
              <a:rPr lang="en-US" sz="2400" dirty="0" smtClean="0"/>
              <a:t> è </a:t>
            </a:r>
            <a:r>
              <a:rPr lang="en-US" sz="2400" dirty="0" err="1" smtClean="0"/>
              <a:t>quindi</a:t>
            </a:r>
            <a:r>
              <a:rPr lang="en-US" sz="2400" dirty="0" smtClean="0"/>
              <a:t> la “</a:t>
            </a:r>
            <a:r>
              <a:rPr lang="en-US" sz="2400" dirty="0" err="1" smtClean="0"/>
              <a:t>ragione</a:t>
            </a:r>
            <a:r>
              <a:rPr lang="en-US" sz="2400" dirty="0" smtClean="0"/>
              <a:t>” in base </a:t>
            </a:r>
            <a:r>
              <a:rPr lang="en-US" sz="2400" dirty="0" err="1" smtClean="0"/>
              <a:t>alla</a:t>
            </a:r>
            <a:r>
              <a:rPr lang="en-US" sz="2400" dirty="0" smtClean="0"/>
              <a:t> quale </a:t>
            </a:r>
            <a:r>
              <a:rPr lang="en-US" sz="2400" dirty="0" err="1" smtClean="0"/>
              <a:t>decidiamo</a:t>
            </a:r>
            <a:r>
              <a:rPr lang="en-US" sz="2400" dirty="0" smtClean="0"/>
              <a:t> e </a:t>
            </a:r>
            <a:r>
              <a:rPr lang="en-US" sz="2400" dirty="0" err="1" smtClean="0"/>
              <a:t>scegliamo</a:t>
            </a:r>
            <a:r>
              <a:rPr lang="en-US" sz="2400" dirty="0" smtClean="0"/>
              <a:t> di </a:t>
            </a:r>
            <a:r>
              <a:rPr lang="en-US" sz="2400" dirty="0" err="1" smtClean="0"/>
              <a:t>agire</a:t>
            </a:r>
            <a:r>
              <a:rPr lang="en-US" sz="2400" dirty="0" smtClean="0"/>
              <a:t> in un </a:t>
            </a:r>
            <a:r>
              <a:rPr lang="en-US" sz="2400" dirty="0" err="1" smtClean="0"/>
              <a:t>modo</a:t>
            </a:r>
            <a:r>
              <a:rPr lang="en-US" sz="2400" dirty="0" smtClean="0"/>
              <a:t> o </a:t>
            </a:r>
            <a:r>
              <a:rPr lang="en-US" sz="2400" dirty="0" err="1" smtClean="0"/>
              <a:t>nell’altro</a:t>
            </a:r>
            <a:r>
              <a:rPr lang="en-US" sz="2400" dirty="0" smtClean="0"/>
              <a:t> (</a:t>
            </a:r>
            <a:r>
              <a:rPr lang="en-US" sz="2400" dirty="0" err="1" smtClean="0"/>
              <a:t>il</a:t>
            </a:r>
            <a:r>
              <a:rPr lang="en-US" sz="2400" dirty="0" smtClean="0"/>
              <a:t> </a:t>
            </a:r>
            <a:r>
              <a:rPr lang="en-US" sz="2400" dirty="0" err="1" smtClean="0"/>
              <a:t>nostro</a:t>
            </a:r>
            <a:r>
              <a:rPr lang="en-US" sz="2400" dirty="0" smtClean="0"/>
              <a:t> fare di </a:t>
            </a:r>
            <a:r>
              <a:rPr lang="en-US" sz="2400" dirty="0" err="1" smtClean="0"/>
              <a:t>testa</a:t>
            </a:r>
            <a:r>
              <a:rPr lang="en-US" sz="2400" dirty="0" smtClean="0"/>
              <a:t> </a:t>
            </a:r>
            <a:r>
              <a:rPr lang="en-US" sz="2400" dirty="0" err="1" smtClean="0"/>
              <a:t>propria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 smtClean="0"/>
              <a:t>E’ </a:t>
            </a:r>
            <a:r>
              <a:rPr lang="en-US" sz="2400" dirty="0" err="1" smtClean="0"/>
              <a:t>questa</a:t>
            </a:r>
            <a:r>
              <a:rPr lang="en-US" sz="2400" dirty="0" smtClean="0"/>
              <a:t> </a:t>
            </a:r>
            <a:r>
              <a:rPr lang="en-US" sz="2400" dirty="0" err="1" smtClean="0"/>
              <a:t>l’</a:t>
            </a:r>
            <a:r>
              <a:rPr lang="en-US" sz="2400" b="1" dirty="0" err="1" smtClean="0"/>
              <a:t>autonomia</a:t>
            </a:r>
            <a:r>
              <a:rPr lang="en-US" sz="2400" dirty="0"/>
              <a:t>?</a:t>
            </a:r>
            <a:endParaRPr lang="en-US" sz="2400" dirty="0" smtClean="0"/>
          </a:p>
          <a:p>
            <a:r>
              <a:rPr lang="en-US" sz="2400" dirty="0" smtClean="0"/>
              <a:t>No, </a:t>
            </a:r>
            <a:r>
              <a:rPr lang="en-US" sz="2400" dirty="0" err="1" smtClean="0"/>
              <a:t>perché</a:t>
            </a:r>
            <a:r>
              <a:rPr lang="en-US" sz="2400" dirty="0" smtClean="0"/>
              <a:t> </a:t>
            </a:r>
            <a:r>
              <a:rPr lang="en-US" sz="2400" dirty="0" err="1" smtClean="0"/>
              <a:t>anche</a:t>
            </a:r>
            <a:r>
              <a:rPr lang="en-US" sz="2400" dirty="0" smtClean="0"/>
              <a:t> se ci </a:t>
            </a:r>
            <a:r>
              <a:rPr lang="en-US" sz="2400" dirty="0" err="1" smtClean="0"/>
              <a:t>sembra</a:t>
            </a:r>
            <a:r>
              <a:rPr lang="en-US" sz="2400" dirty="0" smtClean="0"/>
              <a:t> di </a:t>
            </a:r>
            <a:r>
              <a:rPr lang="en-US" sz="2400" dirty="0" err="1" smtClean="0"/>
              <a:t>essere</a:t>
            </a:r>
            <a:r>
              <a:rPr lang="en-US" sz="2400" dirty="0" smtClean="0"/>
              <a:t> </a:t>
            </a:r>
            <a:r>
              <a:rPr lang="en-US" sz="2400" dirty="0" err="1" smtClean="0"/>
              <a:t>liberi</a:t>
            </a:r>
            <a:r>
              <a:rPr lang="en-US" sz="2400" dirty="0" smtClean="0"/>
              <a:t>, le </a:t>
            </a:r>
            <a:r>
              <a:rPr lang="en-US" sz="2400" dirty="0" err="1" smtClean="0"/>
              <a:t>nostre</a:t>
            </a:r>
            <a:r>
              <a:rPr lang="en-US" sz="2400" dirty="0" smtClean="0"/>
              <a:t> </a:t>
            </a:r>
            <a:r>
              <a:rPr lang="en-US" sz="2400" dirty="0" err="1" smtClean="0"/>
              <a:t>decisioni</a:t>
            </a:r>
            <a:r>
              <a:rPr lang="en-US" sz="2400" dirty="0" smtClean="0"/>
              <a:t> </a:t>
            </a:r>
            <a:r>
              <a:rPr lang="en-US" sz="2400" dirty="0" err="1" smtClean="0"/>
              <a:t>sono</a:t>
            </a:r>
            <a:r>
              <a:rPr lang="en-US" sz="2400" dirty="0" smtClean="0"/>
              <a:t> </a:t>
            </a:r>
            <a:r>
              <a:rPr lang="en-US" sz="2400" dirty="0" err="1" smtClean="0"/>
              <a:t>condizionate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Sono</a:t>
            </a:r>
            <a:r>
              <a:rPr lang="en-US" sz="2400" dirty="0" smtClean="0"/>
              <a:t> </a:t>
            </a:r>
            <a:r>
              <a:rPr lang="en-US" sz="2400" dirty="0" err="1" smtClean="0"/>
              <a:t>stati</a:t>
            </a:r>
            <a:r>
              <a:rPr lang="en-US" sz="2400" dirty="0" smtClean="0"/>
              <a:t> </a:t>
            </a:r>
            <a:r>
              <a:rPr lang="en-US" sz="2400" b="1" dirty="0" err="1" smtClean="0"/>
              <a:t>Socrate</a:t>
            </a:r>
            <a:r>
              <a:rPr lang="en-US" sz="2400" dirty="0" smtClean="0"/>
              <a:t> e poi </a:t>
            </a:r>
            <a:r>
              <a:rPr lang="en-US" sz="2400" b="1" dirty="0" err="1" smtClean="0"/>
              <a:t>Platone</a:t>
            </a:r>
            <a:r>
              <a:rPr lang="en-US" sz="2400" dirty="0" smtClean="0"/>
              <a:t> a </a:t>
            </a:r>
            <a:r>
              <a:rPr lang="en-US" sz="2400" dirty="0" err="1" smtClean="0"/>
              <a:t>spiegarci</a:t>
            </a:r>
            <a:r>
              <a:rPr lang="en-US" sz="2400" dirty="0" smtClean="0"/>
              <a:t> </a:t>
            </a:r>
            <a:r>
              <a:rPr lang="en-US" sz="2400" dirty="0" err="1" smtClean="0"/>
              <a:t>che</a:t>
            </a:r>
            <a:r>
              <a:rPr lang="en-US" sz="2400" dirty="0" smtClean="0"/>
              <a:t> </a:t>
            </a:r>
            <a:r>
              <a:rPr lang="en-US" sz="2400" dirty="0" err="1" smtClean="0"/>
              <a:t>l’ignoranza</a:t>
            </a:r>
            <a:r>
              <a:rPr lang="en-US" sz="2400" dirty="0" smtClean="0"/>
              <a:t> (</a:t>
            </a:r>
            <a:r>
              <a:rPr lang="en-US" sz="2400" dirty="0" err="1" smtClean="0"/>
              <a:t>delle</a:t>
            </a:r>
            <a:r>
              <a:rPr lang="en-US" sz="2400" dirty="0" smtClean="0"/>
              <a:t> </a:t>
            </a:r>
            <a:r>
              <a:rPr lang="en-US" sz="2400" dirty="0" err="1" smtClean="0"/>
              <a:t>ragioni</a:t>
            </a:r>
            <a:r>
              <a:rPr lang="en-US" sz="2400" dirty="0" smtClean="0"/>
              <a:t>) è </a:t>
            </a:r>
            <a:r>
              <a:rPr lang="en-US" sz="2400" dirty="0" err="1" smtClean="0"/>
              <a:t>restare</a:t>
            </a:r>
            <a:r>
              <a:rPr lang="en-US" sz="2400" dirty="0" smtClean="0"/>
              <a:t> </a:t>
            </a:r>
            <a:r>
              <a:rPr lang="en-US" sz="2400" dirty="0" err="1" smtClean="0"/>
              <a:t>incatenati</a:t>
            </a:r>
            <a:r>
              <a:rPr lang="en-US" sz="2400" dirty="0" smtClean="0"/>
              <a:t> in </a:t>
            </a:r>
            <a:r>
              <a:rPr lang="en-US" sz="2400" dirty="0" err="1" smtClean="0"/>
              <a:t>una</a:t>
            </a:r>
            <a:r>
              <a:rPr lang="en-US" sz="2400" dirty="0" smtClean="0"/>
              <a:t> </a:t>
            </a:r>
            <a:r>
              <a:rPr lang="en-US" sz="2400" dirty="0" err="1" smtClean="0"/>
              <a:t>caverna</a:t>
            </a:r>
            <a:r>
              <a:rPr lang="en-US" sz="2400" dirty="0" smtClean="0"/>
              <a:t> di </a:t>
            </a:r>
            <a:r>
              <a:rPr lang="en-US" sz="2400" dirty="0" err="1" smtClean="0"/>
              <a:t>immagini</a:t>
            </a:r>
            <a:r>
              <a:rPr lang="en-US" sz="2400" dirty="0" smtClean="0"/>
              <a:t> </a:t>
            </a:r>
            <a:r>
              <a:rPr lang="en-US" sz="2400" dirty="0" err="1" smtClean="0"/>
              <a:t>illusorie</a:t>
            </a:r>
            <a:r>
              <a:rPr lang="en-US" sz="2400" dirty="0" smtClean="0"/>
              <a:t> </a:t>
            </a:r>
            <a:r>
              <a:rPr lang="en-US" sz="2400" dirty="0" err="1" smtClean="0"/>
              <a:t>che</a:t>
            </a:r>
            <a:r>
              <a:rPr lang="en-US" sz="2400" dirty="0" smtClean="0"/>
              <a:t> </a:t>
            </a:r>
            <a:r>
              <a:rPr lang="en-US" sz="2400" dirty="0" err="1" smtClean="0"/>
              <a:t>altri</a:t>
            </a:r>
            <a:r>
              <a:rPr lang="en-US" sz="2400" dirty="0" smtClean="0"/>
              <a:t> </a:t>
            </a:r>
            <a:r>
              <a:rPr lang="en-US" sz="2400" dirty="0" err="1" smtClean="0"/>
              <a:t>proiettano</a:t>
            </a:r>
            <a:r>
              <a:rPr lang="en-US" sz="2400" dirty="0" smtClean="0"/>
              <a:t> per </a:t>
            </a:r>
            <a:r>
              <a:rPr lang="en-US" sz="2400" dirty="0" err="1" smtClean="0"/>
              <a:t>noi</a:t>
            </a:r>
            <a:r>
              <a:rPr lang="en-US" sz="2400" dirty="0" smtClean="0"/>
              <a:t> (</a:t>
            </a:r>
            <a:r>
              <a:rPr lang="en-US" sz="2400" dirty="0" err="1" smtClean="0"/>
              <a:t>sullo</a:t>
            </a:r>
            <a:r>
              <a:rPr lang="en-US" sz="2400" dirty="0" smtClean="0"/>
              <a:t> </a:t>
            </a:r>
            <a:r>
              <a:rPr lang="en-US" sz="2400" dirty="0" err="1" smtClean="0"/>
              <a:t>sfondo</a:t>
            </a:r>
            <a:r>
              <a:rPr lang="en-US" sz="2400" dirty="0" smtClean="0"/>
              <a:t> </a:t>
            </a:r>
            <a:r>
              <a:rPr lang="en-US" sz="2400" dirty="0" err="1" smtClean="0"/>
              <a:t>della</a:t>
            </a:r>
            <a:r>
              <a:rPr lang="en-US" sz="2400" dirty="0" smtClean="0"/>
              <a:t> nostra vita)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6651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406" y="476672"/>
            <a:ext cx="4439718" cy="6237312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93812" y="144860"/>
            <a:ext cx="10404646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Liberi</a:t>
            </a:r>
            <a:r>
              <a:rPr lang="en-US" sz="3600" dirty="0" smtClean="0"/>
              <a:t> </a:t>
            </a:r>
            <a:r>
              <a:rPr lang="en-US" sz="3600" dirty="0" err="1" smtClean="0"/>
              <a:t>si</a:t>
            </a:r>
            <a:r>
              <a:rPr lang="en-US" sz="3600" dirty="0" smtClean="0"/>
              <a:t> </a:t>
            </a:r>
            <a:r>
              <a:rPr lang="en-US" sz="3600" dirty="0" err="1" smtClean="0"/>
              <a:t>diventa</a:t>
            </a:r>
            <a:endParaRPr lang="en-US" sz="3600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39400" y="1619672"/>
            <a:ext cx="10081120" cy="4191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Il </a:t>
            </a:r>
            <a:r>
              <a:rPr lang="en-US" sz="2400" b="1" dirty="0" smtClean="0"/>
              <a:t>fare di </a:t>
            </a:r>
            <a:r>
              <a:rPr lang="en-US" sz="2400" b="1" dirty="0" err="1" smtClean="0"/>
              <a:t>testa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propria</a:t>
            </a:r>
            <a:r>
              <a:rPr lang="en-US" sz="2400" dirty="0" smtClean="0"/>
              <a:t>, </a:t>
            </a:r>
            <a:r>
              <a:rPr lang="en-US" sz="2400" dirty="0" err="1" smtClean="0"/>
              <a:t>seguire</a:t>
            </a:r>
            <a:r>
              <a:rPr lang="en-US" sz="2400" dirty="0" smtClean="0"/>
              <a:t> la </a:t>
            </a:r>
            <a:r>
              <a:rPr lang="en-US" sz="2400" dirty="0" err="1" smtClean="0"/>
              <a:t>propria</a:t>
            </a:r>
            <a:r>
              <a:rPr lang="en-US" sz="2400" dirty="0" smtClean="0"/>
              <a:t> </a:t>
            </a:r>
            <a:r>
              <a:rPr lang="en-US" sz="2400" dirty="0" err="1" smtClean="0"/>
              <a:t>opinione</a:t>
            </a:r>
            <a:r>
              <a:rPr lang="en-US" sz="2400" dirty="0" smtClean="0"/>
              <a:t> (</a:t>
            </a:r>
            <a:r>
              <a:rPr lang="en-US" sz="2400" i="1" dirty="0" err="1" smtClean="0"/>
              <a:t>doxa</a:t>
            </a:r>
            <a:r>
              <a:rPr lang="en-US" sz="2400" dirty="0" smtClean="0"/>
              <a:t>) è </a:t>
            </a:r>
            <a:r>
              <a:rPr lang="en-US" sz="2400" dirty="0" err="1" smtClean="0"/>
              <a:t>quindi</a:t>
            </a:r>
            <a:r>
              <a:rPr lang="en-US" sz="2400" dirty="0" smtClean="0"/>
              <a:t> </a:t>
            </a:r>
            <a:r>
              <a:rPr lang="en-US" sz="2400" dirty="0" err="1" smtClean="0"/>
              <a:t>una</a:t>
            </a:r>
            <a:r>
              <a:rPr lang="en-US" sz="2400" dirty="0" smtClean="0"/>
              <a:t> </a:t>
            </a:r>
            <a:r>
              <a:rPr lang="en-US" sz="2400" dirty="0" err="1" smtClean="0"/>
              <a:t>libertà</a:t>
            </a:r>
            <a:r>
              <a:rPr lang="en-US" sz="2400" dirty="0" smtClean="0"/>
              <a:t> </a:t>
            </a:r>
            <a:r>
              <a:rPr lang="en-US" sz="2400" dirty="0" err="1" smtClean="0"/>
              <a:t>apparente</a:t>
            </a:r>
            <a:r>
              <a:rPr lang="en-US" sz="2400" dirty="0" smtClean="0"/>
              <a:t>, </a:t>
            </a:r>
            <a:r>
              <a:rPr lang="en-US" sz="2400" dirty="0" err="1" smtClean="0"/>
              <a:t>una</a:t>
            </a:r>
            <a:r>
              <a:rPr lang="en-US" sz="2400" dirty="0" smtClean="0"/>
              <a:t> </a:t>
            </a:r>
            <a:r>
              <a:rPr lang="en-US" sz="2400" dirty="0" err="1" smtClean="0"/>
              <a:t>condizio</a:t>
            </a:r>
            <a:r>
              <a:rPr lang="en-US" sz="2400" dirty="0" err="1" smtClean="0"/>
              <a:t>ne</a:t>
            </a:r>
            <a:r>
              <a:rPr lang="en-US" sz="2400" dirty="0" smtClean="0"/>
              <a:t> di </a:t>
            </a:r>
            <a:r>
              <a:rPr lang="en-US" sz="2400" b="1" i="1" dirty="0" err="1" smtClean="0"/>
              <a:t>servitù</a:t>
            </a:r>
            <a:r>
              <a:rPr lang="en-US" sz="2400" dirty="0" smtClean="0"/>
              <a:t> </a:t>
            </a:r>
            <a:r>
              <a:rPr lang="en-US" sz="2400" b="1" dirty="0" smtClean="0"/>
              <a:t>o </a:t>
            </a:r>
            <a:r>
              <a:rPr lang="en-US" sz="2400" b="1" dirty="0" err="1" smtClean="0"/>
              <a:t>eteronomia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invisibile</a:t>
            </a:r>
            <a:endParaRPr lang="en-US" sz="2400" b="1" i="1" dirty="0"/>
          </a:p>
          <a:p>
            <a:r>
              <a:rPr lang="en-US" sz="2400" dirty="0" smtClean="0"/>
              <a:t>La </a:t>
            </a:r>
            <a:r>
              <a:rPr lang="en-US" sz="2400" b="1" dirty="0" err="1" smtClean="0"/>
              <a:t>conquista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della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libertà</a:t>
            </a:r>
            <a:r>
              <a:rPr lang="en-US" sz="2400" b="1" dirty="0" smtClean="0"/>
              <a:t> </a:t>
            </a:r>
            <a:r>
              <a:rPr lang="en-US" sz="2400" dirty="0" smtClean="0"/>
              <a:t>coincide </a:t>
            </a:r>
            <a:r>
              <a:rPr lang="en-US" sz="2400" dirty="0" err="1" smtClean="0"/>
              <a:t>invece</a:t>
            </a:r>
            <a:r>
              <a:rPr lang="en-US" sz="2400" dirty="0" smtClean="0"/>
              <a:t> per Kant con </a:t>
            </a:r>
            <a:r>
              <a:rPr lang="en-US" sz="2400" dirty="0" err="1" smtClean="0"/>
              <a:t>l’</a:t>
            </a:r>
            <a:r>
              <a:rPr lang="en-US" sz="2400" b="1" dirty="0" err="1" smtClean="0"/>
              <a:t>esercizio</a:t>
            </a:r>
            <a:r>
              <a:rPr lang="en-US" sz="2400" dirty="0" smtClean="0"/>
              <a:t> </a:t>
            </a:r>
            <a:r>
              <a:rPr lang="en-US" sz="2400" b="1" dirty="0" err="1" smtClean="0"/>
              <a:t>della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ragione</a:t>
            </a:r>
            <a:r>
              <a:rPr lang="en-US" sz="2400" b="1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davanti</a:t>
            </a:r>
            <a:r>
              <a:rPr lang="en-US" sz="2400" dirty="0" smtClean="0"/>
              <a:t> </a:t>
            </a:r>
            <a:r>
              <a:rPr lang="en-US" sz="2400" dirty="0" err="1" smtClean="0"/>
              <a:t>alla</a:t>
            </a:r>
            <a:r>
              <a:rPr lang="en-US" sz="2400" dirty="0" smtClean="0"/>
              <a:t> quale </a:t>
            </a:r>
            <a:r>
              <a:rPr lang="en-US" sz="2400" dirty="0" err="1" smtClean="0"/>
              <a:t>l’opinione</a:t>
            </a:r>
            <a:r>
              <a:rPr lang="en-US" sz="2400" dirty="0" smtClean="0"/>
              <a:t> cade </a:t>
            </a:r>
            <a:r>
              <a:rPr lang="en-US" sz="2400" dirty="0" err="1" smtClean="0"/>
              <a:t>perché</a:t>
            </a:r>
            <a:r>
              <a:rPr lang="en-US" sz="2400" dirty="0" smtClean="0"/>
              <a:t> </a:t>
            </a:r>
            <a:r>
              <a:rPr lang="en-US" sz="2400" dirty="0" err="1" smtClean="0"/>
              <a:t>infondata</a:t>
            </a:r>
            <a:r>
              <a:rPr lang="en-US" sz="2400" dirty="0" smtClean="0"/>
              <a:t>, </a:t>
            </a:r>
            <a:r>
              <a:rPr lang="en-US" sz="2400" dirty="0" err="1" smtClean="0"/>
              <a:t>contraddittoria</a:t>
            </a:r>
            <a:r>
              <a:rPr lang="en-US" sz="2400" dirty="0" smtClean="0"/>
              <a:t>, </a:t>
            </a:r>
            <a:r>
              <a:rPr lang="en-US" sz="2400" dirty="0" err="1" smtClean="0"/>
              <a:t>portatrice</a:t>
            </a:r>
            <a:r>
              <a:rPr lang="en-US" sz="2400" dirty="0" smtClean="0"/>
              <a:t> di </a:t>
            </a:r>
            <a:r>
              <a:rPr lang="en-US" sz="2400" dirty="0" err="1" smtClean="0"/>
              <a:t>infelicità</a:t>
            </a:r>
            <a:r>
              <a:rPr lang="en-US" sz="2400" dirty="0" smtClean="0"/>
              <a:t> ..)</a:t>
            </a:r>
          </a:p>
          <a:p>
            <a:r>
              <a:rPr lang="en-US" sz="2400" b="1" dirty="0" err="1" smtClean="0"/>
              <a:t>Obbedire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alla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ragione</a:t>
            </a:r>
            <a:r>
              <a:rPr lang="en-US" sz="2400" dirty="0" smtClean="0"/>
              <a:t>, </a:t>
            </a:r>
            <a:r>
              <a:rPr lang="en-US" sz="2400" dirty="0" err="1" smtClean="0"/>
              <a:t>cioè</a:t>
            </a:r>
            <a:r>
              <a:rPr lang="en-US" sz="2400" dirty="0" smtClean="0"/>
              <a:t> a </a:t>
            </a:r>
            <a:r>
              <a:rPr lang="en-US" sz="2400" dirty="0" err="1" smtClean="0"/>
              <a:t>ciò</a:t>
            </a:r>
            <a:r>
              <a:rPr lang="en-US" sz="2400" dirty="0" smtClean="0"/>
              <a:t> </a:t>
            </a:r>
            <a:r>
              <a:rPr lang="en-US" sz="2400" dirty="0" err="1" smtClean="0"/>
              <a:t>che</a:t>
            </a:r>
            <a:r>
              <a:rPr lang="en-US" sz="2400" dirty="0" smtClean="0"/>
              <a:t> </a:t>
            </a:r>
            <a:r>
              <a:rPr lang="en-US" sz="2400" dirty="0" err="1" smtClean="0"/>
              <a:t>si</a:t>
            </a:r>
            <a:r>
              <a:rPr lang="en-US" sz="2400" dirty="0" smtClean="0"/>
              <a:t> </a:t>
            </a:r>
            <a:r>
              <a:rPr lang="en-US" sz="2400" dirty="0" err="1" smtClean="0"/>
              <a:t>impone</a:t>
            </a:r>
            <a:r>
              <a:rPr lang="en-US" sz="2400" dirty="0" smtClean="0"/>
              <a:t> </a:t>
            </a:r>
            <a:r>
              <a:rPr lang="en-US" sz="2400" dirty="0" err="1" smtClean="0"/>
              <a:t>alla</a:t>
            </a:r>
            <a:r>
              <a:rPr lang="en-US" sz="2400" dirty="0" smtClean="0"/>
              <a:t> </a:t>
            </a:r>
            <a:r>
              <a:rPr lang="en-US" sz="2400" dirty="0" err="1" smtClean="0"/>
              <a:t>coscienza</a:t>
            </a:r>
            <a:r>
              <a:rPr lang="en-US" sz="2400" dirty="0" smtClean="0"/>
              <a:t> come un </a:t>
            </a:r>
            <a:r>
              <a:rPr lang="en-US" sz="2400" dirty="0" err="1" smtClean="0"/>
              <a:t>dovere</a:t>
            </a:r>
            <a:r>
              <a:rPr lang="en-US" sz="2400" dirty="0" smtClean="0"/>
              <a:t> (non </a:t>
            </a:r>
            <a:r>
              <a:rPr lang="en-US" sz="2400" dirty="0" err="1" smtClean="0"/>
              <a:t>inteso</a:t>
            </a:r>
            <a:r>
              <a:rPr lang="en-US" sz="2400" dirty="0" smtClean="0"/>
              <a:t> </a:t>
            </a:r>
            <a:r>
              <a:rPr lang="en-US" sz="2400" dirty="0" err="1" smtClean="0"/>
              <a:t>moralisticamente</a:t>
            </a:r>
            <a:r>
              <a:rPr lang="en-US" sz="2400" dirty="0" smtClean="0"/>
              <a:t>, ma come </a:t>
            </a:r>
            <a:r>
              <a:rPr lang="en-US" sz="2400" dirty="0" err="1" smtClean="0"/>
              <a:t>azione</a:t>
            </a:r>
            <a:r>
              <a:rPr lang="en-US" sz="2400" dirty="0" smtClean="0"/>
              <a:t> </a:t>
            </a:r>
            <a:r>
              <a:rPr lang="en-US" sz="2400" dirty="0" err="1" smtClean="0"/>
              <a:t>che</a:t>
            </a:r>
            <a:r>
              <a:rPr lang="en-US" sz="2400" dirty="0" smtClean="0"/>
              <a:t> </a:t>
            </a:r>
            <a:r>
              <a:rPr lang="en-US" sz="2400" dirty="0" err="1" smtClean="0"/>
              <a:t>si</a:t>
            </a:r>
            <a:r>
              <a:rPr lang="en-US" sz="2400" dirty="0" smtClean="0"/>
              <a:t> </a:t>
            </a:r>
            <a:r>
              <a:rPr lang="en-US" sz="2400" dirty="0" err="1" smtClean="0"/>
              <a:t>impone</a:t>
            </a:r>
            <a:r>
              <a:rPr lang="en-US" sz="2400" dirty="0" smtClean="0"/>
              <a:t> per </a:t>
            </a:r>
            <a:r>
              <a:rPr lang="en-US" sz="2400" dirty="0" err="1" smtClean="0"/>
              <a:t>forza</a:t>
            </a:r>
            <a:r>
              <a:rPr lang="en-US" sz="2400" dirty="0" smtClean="0"/>
              <a:t> </a:t>
            </a:r>
            <a:r>
              <a:rPr lang="en-US" sz="2400" dirty="0" err="1" smtClean="0"/>
              <a:t>propria</a:t>
            </a:r>
            <a:r>
              <a:rPr lang="en-US" sz="2400" dirty="0" smtClean="0"/>
              <a:t>, </a:t>
            </a:r>
            <a:r>
              <a:rPr lang="en-US" sz="2400" dirty="0" err="1" smtClean="0"/>
              <a:t>senza</a:t>
            </a:r>
            <a:r>
              <a:rPr lang="en-US" sz="2400" dirty="0" smtClean="0"/>
              <a:t> </a:t>
            </a:r>
            <a:r>
              <a:rPr lang="en-US" sz="2400" dirty="0" err="1" smtClean="0"/>
              <a:t>che</a:t>
            </a:r>
            <a:r>
              <a:rPr lang="en-US" sz="2400" dirty="0" smtClean="0"/>
              <a:t> </a:t>
            </a:r>
            <a:r>
              <a:rPr lang="en-US" sz="2400" dirty="0" err="1" smtClean="0"/>
              <a:t>debba</a:t>
            </a:r>
            <a:r>
              <a:rPr lang="en-US" sz="2400" dirty="0" smtClean="0"/>
              <a:t> </a:t>
            </a:r>
            <a:r>
              <a:rPr lang="en-US" sz="2400" dirty="0" err="1" smtClean="0"/>
              <a:t>essere</a:t>
            </a:r>
            <a:r>
              <a:rPr lang="en-US" sz="2400" dirty="0" smtClean="0"/>
              <a:t> </a:t>
            </a:r>
            <a:r>
              <a:rPr lang="en-US" sz="2400" dirty="0" err="1" smtClean="0"/>
              <a:t>comandata</a:t>
            </a:r>
            <a:r>
              <a:rPr lang="en-US" sz="2400" dirty="0" smtClean="0"/>
              <a:t>), </a:t>
            </a:r>
            <a:r>
              <a:rPr lang="en-US" sz="2400" dirty="0" err="1" smtClean="0"/>
              <a:t>vuol</a:t>
            </a:r>
            <a:r>
              <a:rPr lang="en-US" sz="2400" dirty="0" smtClean="0"/>
              <a:t> dire </a:t>
            </a:r>
            <a:r>
              <a:rPr lang="en-US" sz="2400" dirty="0" err="1" smtClean="0"/>
              <a:t>infatti</a:t>
            </a:r>
            <a:r>
              <a:rPr lang="en-US" sz="2400" dirty="0" smtClean="0"/>
              <a:t> </a:t>
            </a:r>
            <a:r>
              <a:rPr lang="en-US" sz="2400" b="1" dirty="0" err="1" smtClean="0"/>
              <a:t>obbedire</a:t>
            </a:r>
            <a:r>
              <a:rPr lang="en-US" sz="2400" b="1" dirty="0" smtClean="0"/>
              <a:t> a se </a:t>
            </a:r>
            <a:r>
              <a:rPr lang="en-US" sz="2400" b="1" dirty="0" err="1" smtClean="0"/>
              <a:t>stessi</a:t>
            </a:r>
            <a:endParaRPr lang="en-US" sz="2400" b="1" dirty="0" smtClean="0"/>
          </a:p>
          <a:p>
            <a:r>
              <a:rPr lang="en-US" sz="2400" dirty="0" err="1" smtClean="0"/>
              <a:t>Perché</a:t>
            </a:r>
            <a:r>
              <a:rPr lang="en-US" sz="2400" dirty="0" smtClean="0"/>
              <a:t> </a:t>
            </a:r>
            <a:r>
              <a:rPr lang="en-US" sz="2400" dirty="0" err="1" smtClean="0"/>
              <a:t>ogni</a:t>
            </a:r>
            <a:r>
              <a:rPr lang="en-US" sz="2400" dirty="0" smtClean="0"/>
              <a:t> </a:t>
            </a:r>
            <a:r>
              <a:rPr lang="en-US" sz="2400" dirty="0" err="1" smtClean="0"/>
              <a:t>uomo</a:t>
            </a:r>
            <a:r>
              <a:rPr lang="en-US" sz="2400" dirty="0" smtClean="0"/>
              <a:t> (in </a:t>
            </a:r>
            <a:r>
              <a:rPr lang="en-US" sz="2400" dirty="0" err="1" smtClean="0"/>
              <a:t>quanto</a:t>
            </a:r>
            <a:r>
              <a:rPr lang="en-US" sz="2400" dirty="0" smtClean="0"/>
              <a:t> </a:t>
            </a:r>
            <a:r>
              <a:rPr lang="en-US" sz="2400" i="1" dirty="0" err="1" smtClean="0"/>
              <a:t>libero</a:t>
            </a:r>
            <a:r>
              <a:rPr lang="en-US" sz="2400" dirty="0" smtClean="0"/>
              <a:t>, </a:t>
            </a:r>
            <a:r>
              <a:rPr lang="en-US" sz="2400" dirty="0" err="1" smtClean="0"/>
              <a:t>cioè</a:t>
            </a:r>
            <a:r>
              <a:rPr lang="en-US" sz="2400" dirty="0" smtClean="0"/>
              <a:t> </a:t>
            </a:r>
            <a:r>
              <a:rPr lang="en-US" sz="2400" dirty="0" err="1" smtClean="0"/>
              <a:t>capace</a:t>
            </a:r>
            <a:r>
              <a:rPr lang="en-US" sz="2400" dirty="0" smtClean="0"/>
              <a:t> di </a:t>
            </a:r>
            <a:r>
              <a:rPr lang="en-US" sz="2400" dirty="0" err="1" smtClean="0"/>
              <a:t>scegliere</a:t>
            </a:r>
            <a:r>
              <a:rPr lang="en-US" sz="2400" dirty="0" smtClean="0"/>
              <a:t>, e </a:t>
            </a:r>
            <a:r>
              <a:rPr lang="en-US" sz="2400" i="1" dirty="0" err="1" smtClean="0"/>
              <a:t>razionale</a:t>
            </a:r>
            <a:r>
              <a:rPr lang="en-US" sz="2400" dirty="0" smtClean="0"/>
              <a:t>, </a:t>
            </a:r>
            <a:r>
              <a:rPr lang="en-US" sz="2400" dirty="0" err="1" smtClean="0"/>
              <a:t>cioè</a:t>
            </a:r>
            <a:r>
              <a:rPr lang="en-US" sz="2400" dirty="0" smtClean="0"/>
              <a:t> </a:t>
            </a:r>
            <a:r>
              <a:rPr lang="en-US" sz="2400" dirty="0" err="1" smtClean="0"/>
              <a:t>capace</a:t>
            </a:r>
            <a:r>
              <a:rPr lang="en-US" sz="2400" dirty="0" smtClean="0"/>
              <a:t> di </a:t>
            </a:r>
            <a:r>
              <a:rPr lang="en-US" sz="2400" dirty="0" err="1" smtClean="0"/>
              <a:t>comprendere</a:t>
            </a:r>
            <a:r>
              <a:rPr lang="en-US" sz="2400" dirty="0" smtClean="0"/>
              <a:t> le </a:t>
            </a:r>
            <a:r>
              <a:rPr lang="en-US" sz="2400" dirty="0" err="1" smtClean="0"/>
              <a:t>cose</a:t>
            </a:r>
            <a:r>
              <a:rPr lang="en-US" sz="2400" dirty="0" smtClean="0"/>
              <a:t>) è in </a:t>
            </a:r>
            <a:r>
              <a:rPr lang="en-US" sz="2400" dirty="0" err="1" smtClean="0"/>
              <a:t>grado</a:t>
            </a:r>
            <a:r>
              <a:rPr lang="en-US" sz="2400" dirty="0" smtClean="0"/>
              <a:t> di </a:t>
            </a:r>
            <a:r>
              <a:rPr lang="en-US" sz="2400" dirty="0" err="1" smtClean="0"/>
              <a:t>darsi</a:t>
            </a:r>
            <a:r>
              <a:rPr lang="en-US" sz="2400" dirty="0" smtClean="0"/>
              <a:t> </a:t>
            </a:r>
            <a:r>
              <a:rPr lang="en-US" sz="2400" b="1" dirty="0" err="1" smtClean="0"/>
              <a:t>massime</a:t>
            </a:r>
            <a:r>
              <a:rPr lang="en-US" sz="2400" b="1" dirty="0" smtClean="0"/>
              <a:t> “</a:t>
            </a:r>
            <a:r>
              <a:rPr lang="en-US" sz="2400" b="1" dirty="0" err="1" smtClean="0"/>
              <a:t>razionali</a:t>
            </a:r>
            <a:r>
              <a:rPr lang="en-US" sz="2400" b="1" dirty="0" smtClean="0"/>
              <a:t>”, </a:t>
            </a:r>
            <a:r>
              <a:rPr lang="en-US" sz="2400" b="1" dirty="0" err="1" smtClean="0"/>
              <a:t>cioè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principi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d’azione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giusti</a:t>
            </a:r>
            <a:r>
              <a:rPr lang="en-US" sz="2400" b="1" dirty="0" smtClean="0"/>
              <a:t> </a:t>
            </a:r>
            <a:r>
              <a:rPr lang="en-US" sz="2400" dirty="0" smtClean="0"/>
              <a:t>(non in base </a:t>
            </a:r>
            <a:r>
              <a:rPr lang="en-US" sz="2400" dirty="0" err="1" smtClean="0"/>
              <a:t>all’opinione</a:t>
            </a:r>
            <a:r>
              <a:rPr lang="en-US" sz="2400" dirty="0" smtClean="0"/>
              <a:t>, ma </a:t>
            </a:r>
            <a:r>
              <a:rPr lang="en-US" sz="2400" dirty="0" err="1" smtClean="0"/>
              <a:t>all’esame</a:t>
            </a:r>
            <a:r>
              <a:rPr lang="en-US" sz="2400" dirty="0" smtClean="0"/>
              <a:t> </a:t>
            </a:r>
            <a:r>
              <a:rPr lang="en-US" sz="2400" dirty="0" err="1" smtClean="0"/>
              <a:t>razionale</a:t>
            </a:r>
            <a:r>
              <a:rPr lang="en-US" sz="2400" dirty="0" smtClean="0"/>
              <a:t> </a:t>
            </a:r>
            <a:r>
              <a:rPr lang="en-US" sz="2400" dirty="0" err="1" smtClean="0"/>
              <a:t>delle</a:t>
            </a:r>
            <a:r>
              <a:rPr lang="en-US" sz="2400" dirty="0" smtClean="0"/>
              <a:t> </a:t>
            </a:r>
            <a:r>
              <a:rPr lang="en-US" sz="2400" dirty="0" err="1" smtClean="0"/>
              <a:t>cose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2847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 a Slide Title - 5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7" b="7467"/>
          <a:stretch>
            <a:fillRect/>
          </a:stretch>
        </p:blipFill>
        <p:spPr>
          <a:xfrm>
            <a:off x="117748" y="260648"/>
            <a:ext cx="6336704" cy="6237312"/>
          </a:xfrm>
        </p:spPr>
      </p:pic>
      <p:sp>
        <p:nvSpPr>
          <p:cNvPr id="7" name="Rectangle 6"/>
          <p:cNvSpPr/>
          <p:nvPr/>
        </p:nvSpPr>
        <p:spPr>
          <a:xfrm>
            <a:off x="6470570" y="695265"/>
            <a:ext cx="518457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Come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fa</a:t>
            </a:r>
            <a:r>
              <a:rPr lang="en-US" sz="2000" dirty="0"/>
              <a:t> a </a:t>
            </a:r>
            <a:r>
              <a:rPr lang="en-US" sz="2000" dirty="0" err="1"/>
              <a:t>sapere</a:t>
            </a:r>
            <a:r>
              <a:rPr lang="en-US" sz="2000" dirty="0"/>
              <a:t> </a:t>
            </a:r>
            <a:r>
              <a:rPr lang="en-US" sz="2000" dirty="0" err="1"/>
              <a:t>che</a:t>
            </a:r>
            <a:r>
              <a:rPr lang="en-US" sz="2000" dirty="0"/>
              <a:t> </a:t>
            </a:r>
            <a:r>
              <a:rPr lang="en-US" sz="2000" dirty="0" err="1"/>
              <a:t>qualcosa</a:t>
            </a:r>
            <a:r>
              <a:rPr lang="en-US" sz="2000" dirty="0"/>
              <a:t> è giusto?</a:t>
            </a:r>
          </a:p>
          <a:p>
            <a:endParaRPr lang="en-US" sz="2000" dirty="0"/>
          </a:p>
          <a:p>
            <a:r>
              <a:rPr lang="en-US" sz="2000" dirty="0"/>
              <a:t>Secondo Kant, giusto è </a:t>
            </a:r>
            <a:r>
              <a:rPr lang="en-US" sz="2000" dirty="0" err="1"/>
              <a:t>ciò</a:t>
            </a:r>
            <a:r>
              <a:rPr lang="en-US" sz="2000" dirty="0"/>
              <a:t> </a:t>
            </a:r>
            <a:r>
              <a:rPr lang="en-US" sz="2000" dirty="0" err="1"/>
              <a:t>che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impone</a:t>
            </a:r>
            <a:r>
              <a:rPr lang="en-US" sz="2000" dirty="0"/>
              <a:t> </a:t>
            </a:r>
            <a:r>
              <a:rPr lang="en-US" sz="2000" dirty="0" err="1"/>
              <a:t>alla</a:t>
            </a:r>
            <a:r>
              <a:rPr lang="en-US" sz="2000" dirty="0"/>
              <a:t> nostra </a:t>
            </a:r>
            <a:r>
              <a:rPr lang="en-US" sz="2000" dirty="0" err="1"/>
              <a:t>coscienza</a:t>
            </a:r>
            <a:r>
              <a:rPr lang="en-US" sz="2000" dirty="0"/>
              <a:t> con la </a:t>
            </a:r>
            <a:r>
              <a:rPr lang="en-US" sz="2000" dirty="0" err="1"/>
              <a:t>forza</a:t>
            </a:r>
            <a:r>
              <a:rPr lang="en-US" sz="2000" dirty="0"/>
              <a:t> del “</a:t>
            </a:r>
            <a:r>
              <a:rPr lang="en-US" sz="2000" dirty="0" err="1"/>
              <a:t>tu</a:t>
            </a:r>
            <a:r>
              <a:rPr lang="en-US" sz="2000" dirty="0"/>
              <a:t> </a:t>
            </a:r>
            <a:r>
              <a:rPr lang="en-US" sz="2000" dirty="0" err="1"/>
              <a:t>devi</a:t>
            </a:r>
            <a:r>
              <a:rPr lang="en-US" sz="2000" dirty="0"/>
              <a:t>”</a:t>
            </a:r>
          </a:p>
          <a:p>
            <a:endParaRPr lang="en-US" sz="2000" dirty="0"/>
          </a:p>
          <a:p>
            <a:r>
              <a:rPr lang="en-US" sz="2000" dirty="0"/>
              <a:t>E </a:t>
            </a:r>
            <a:r>
              <a:rPr lang="en-US" sz="2000" dirty="0" err="1"/>
              <a:t>che</a:t>
            </a:r>
            <a:r>
              <a:rPr lang="en-US" sz="2000" dirty="0"/>
              <a:t>, </a:t>
            </a:r>
            <a:r>
              <a:rPr lang="en-US" sz="2000" dirty="0" err="1"/>
              <a:t>esaminato</a:t>
            </a:r>
            <a:r>
              <a:rPr lang="en-US" sz="2000" dirty="0"/>
              <a:t> </a:t>
            </a:r>
            <a:r>
              <a:rPr lang="en-US" sz="2000" dirty="0" err="1"/>
              <a:t>razionalmente</a:t>
            </a:r>
            <a:r>
              <a:rPr lang="en-US" sz="2000" dirty="0"/>
              <a:t>, </a:t>
            </a:r>
            <a:r>
              <a:rPr lang="en-US" sz="2000" dirty="0" err="1"/>
              <a:t>appare</a:t>
            </a:r>
            <a:r>
              <a:rPr lang="en-US" sz="2000" dirty="0"/>
              <a:t> </a:t>
            </a:r>
            <a:r>
              <a:rPr lang="en-US" sz="2000" b="1" dirty="0" err="1"/>
              <a:t>buono</a:t>
            </a:r>
            <a:r>
              <a:rPr lang="en-US" sz="2000" b="1" dirty="0"/>
              <a:t> </a:t>
            </a:r>
            <a:r>
              <a:rPr lang="en-US" sz="2000" b="1" dirty="0" err="1"/>
              <a:t>universalmente</a:t>
            </a:r>
            <a:r>
              <a:rPr lang="en-US" sz="2000" b="1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indipendentemente</a:t>
            </a:r>
            <a:r>
              <a:rPr lang="en-US" sz="2000" dirty="0"/>
              <a:t> </a:t>
            </a:r>
            <a:r>
              <a:rPr lang="en-US" sz="2000" dirty="0" err="1"/>
              <a:t>dall’opinione</a:t>
            </a:r>
            <a:r>
              <a:rPr lang="en-US" sz="2000" dirty="0"/>
              <a:t>, dal costume, dal </a:t>
            </a:r>
            <a:r>
              <a:rPr lang="en-US" sz="2000" dirty="0" err="1"/>
              <a:t>singolo</a:t>
            </a:r>
            <a:r>
              <a:rPr lang="en-US" sz="2000" dirty="0"/>
              <a:t> credo), in </a:t>
            </a:r>
            <a:r>
              <a:rPr lang="en-US" sz="2000" dirty="0" err="1"/>
              <a:t>ogni</a:t>
            </a:r>
            <a:r>
              <a:rPr lang="en-US" sz="2000" dirty="0"/>
              <a:t> </a:t>
            </a:r>
            <a:r>
              <a:rPr lang="en-US" sz="2000" dirty="0" err="1"/>
              <a:t>caso</a:t>
            </a:r>
            <a:r>
              <a:rPr lang="en-US" sz="2000" dirty="0"/>
              <a:t>, </a:t>
            </a:r>
            <a:r>
              <a:rPr lang="en-US" sz="2000" dirty="0" err="1"/>
              <a:t>ovunque</a:t>
            </a:r>
            <a:r>
              <a:rPr lang="en-US" sz="2000" dirty="0"/>
              <a:t> e per </a:t>
            </a:r>
            <a:r>
              <a:rPr lang="en-US" sz="2000" dirty="0" err="1"/>
              <a:t>tutti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Perché</a:t>
            </a:r>
            <a:r>
              <a:rPr lang="en-US" sz="2000" dirty="0"/>
              <a:t> se </a:t>
            </a:r>
            <a:r>
              <a:rPr lang="en-US" sz="2000" dirty="0" err="1"/>
              <a:t>esteso</a:t>
            </a:r>
            <a:r>
              <a:rPr lang="en-US" sz="2000" dirty="0"/>
              <a:t> a </a:t>
            </a:r>
            <a:r>
              <a:rPr lang="en-US" sz="2000" dirty="0" err="1"/>
              <a:t>tutti</a:t>
            </a:r>
            <a:r>
              <a:rPr lang="en-US" sz="2000" dirty="0"/>
              <a:t> e a </a:t>
            </a:r>
            <a:r>
              <a:rPr lang="en-US" sz="2000" dirty="0" err="1"/>
              <a:t>tutto</a:t>
            </a:r>
            <a:r>
              <a:rPr lang="en-US" sz="2000" dirty="0"/>
              <a:t>, </a:t>
            </a:r>
            <a:r>
              <a:rPr lang="en-US" sz="2000" dirty="0" err="1"/>
              <a:t>appare</a:t>
            </a:r>
            <a:r>
              <a:rPr lang="en-US" sz="2000" dirty="0"/>
              <a:t> </a:t>
            </a:r>
            <a:r>
              <a:rPr lang="en-US" sz="2000" dirty="0" err="1"/>
              <a:t>ancora</a:t>
            </a:r>
            <a:r>
              <a:rPr lang="en-US" sz="2000" dirty="0"/>
              <a:t> </a:t>
            </a:r>
            <a:r>
              <a:rPr lang="en-US" sz="2000" dirty="0" err="1"/>
              <a:t>buono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r>
              <a:rPr lang="it-IT" sz="2000" dirty="0"/>
              <a:t>«</a:t>
            </a:r>
            <a:r>
              <a:rPr lang="it-IT" sz="2000" i="1" dirty="0"/>
              <a:t>Agisci sempre in modo che la massima della tua volontà possa valere nello stesso tempo come </a:t>
            </a:r>
            <a:r>
              <a:rPr lang="it-IT" sz="2000" b="1" i="1" dirty="0"/>
              <a:t>principio di legislazione universale</a:t>
            </a:r>
            <a:r>
              <a:rPr lang="it-IT" sz="2000" i="1" dirty="0"/>
              <a:t>»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00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62882" y="243492"/>
            <a:ext cx="10404646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Soluzione</a:t>
            </a:r>
            <a:r>
              <a:rPr lang="en-US" sz="3600" dirty="0" smtClean="0"/>
              <a:t>: </a:t>
            </a:r>
            <a:r>
              <a:rPr lang="en-US" sz="3600" dirty="0" err="1" smtClean="0"/>
              <a:t>l’uomo</a:t>
            </a:r>
            <a:r>
              <a:rPr lang="en-US" sz="3600" dirty="0" smtClean="0"/>
              <a:t> non ha </a:t>
            </a:r>
            <a:r>
              <a:rPr lang="en-US" sz="3600" dirty="0" err="1" smtClean="0"/>
              <a:t>bisogno</a:t>
            </a:r>
            <a:r>
              <a:rPr lang="en-US" sz="3600" dirty="0" smtClean="0"/>
              <a:t> di un </a:t>
            </a:r>
            <a:r>
              <a:rPr lang="en-US" sz="3600" dirty="0" err="1" smtClean="0"/>
              <a:t>essere</a:t>
            </a:r>
            <a:r>
              <a:rPr lang="en-US" sz="3600" dirty="0" smtClean="0"/>
              <a:t> </a:t>
            </a:r>
            <a:r>
              <a:rPr lang="en-US" sz="3600" dirty="0" err="1" smtClean="0"/>
              <a:t>superiore</a:t>
            </a:r>
            <a:r>
              <a:rPr lang="en-US" sz="3600" dirty="0" smtClean="0"/>
              <a:t> </a:t>
            </a:r>
            <a:r>
              <a:rPr lang="en-US" sz="3600" dirty="0" err="1" smtClean="0"/>
              <a:t>quando</a:t>
            </a:r>
            <a:r>
              <a:rPr lang="en-US" sz="3600" dirty="0" smtClean="0"/>
              <a:t> </a:t>
            </a:r>
            <a:r>
              <a:rPr lang="en-US" sz="3600" dirty="0" err="1" smtClean="0"/>
              <a:t>conosca</a:t>
            </a:r>
            <a:r>
              <a:rPr lang="en-US" sz="3600" dirty="0" smtClean="0"/>
              <a:t> </a:t>
            </a:r>
            <a:r>
              <a:rPr lang="en-US" sz="3600" dirty="0" err="1" smtClean="0"/>
              <a:t>il</a:t>
            </a:r>
            <a:r>
              <a:rPr lang="en-US" sz="3600" dirty="0" smtClean="0"/>
              <a:t> </a:t>
            </a:r>
            <a:r>
              <a:rPr lang="en-US" sz="3600" dirty="0" err="1" smtClean="0"/>
              <a:t>suo</a:t>
            </a:r>
            <a:r>
              <a:rPr lang="en-US" sz="3600" dirty="0" smtClean="0"/>
              <a:t> </a:t>
            </a:r>
            <a:r>
              <a:rPr lang="en-US" sz="3600" dirty="0" err="1" smtClean="0"/>
              <a:t>dovere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180" y="2413759"/>
            <a:ext cx="3201025" cy="38413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256" y="1683648"/>
            <a:ext cx="2133898" cy="1638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05" y="3352087"/>
            <a:ext cx="3774187" cy="28109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24" y="2690666"/>
            <a:ext cx="2804352" cy="1643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221" y="4450304"/>
            <a:ext cx="2786810" cy="16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82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93812" y="144860"/>
            <a:ext cx="10404646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Libertà</a:t>
            </a:r>
            <a:r>
              <a:rPr lang="en-US" sz="3600" dirty="0" smtClean="0"/>
              <a:t> </a:t>
            </a:r>
            <a:r>
              <a:rPr lang="en-US" sz="3600" dirty="0" err="1" smtClean="0"/>
              <a:t>significa</a:t>
            </a:r>
            <a:r>
              <a:rPr lang="en-US" sz="3600" dirty="0" smtClean="0"/>
              <a:t> </a:t>
            </a:r>
            <a:r>
              <a:rPr lang="en-US" sz="3600" dirty="0" err="1" smtClean="0"/>
              <a:t>imparare</a:t>
            </a:r>
            <a:r>
              <a:rPr lang="en-US" sz="3600" dirty="0" smtClean="0"/>
              <a:t> a </a:t>
            </a:r>
            <a:r>
              <a:rPr lang="en-US" sz="3600" dirty="0" err="1" smtClean="0"/>
              <a:t>pensare</a:t>
            </a:r>
            <a:endParaRPr lang="en-US" sz="3600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39400" y="1619672"/>
            <a:ext cx="4978948" cy="4191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In “</a:t>
            </a:r>
            <a:r>
              <a:rPr lang="en-US" sz="2400" dirty="0" err="1" smtClean="0"/>
              <a:t>Che</a:t>
            </a:r>
            <a:r>
              <a:rPr lang="en-US" sz="2400" dirty="0" smtClean="0"/>
              <a:t> </a:t>
            </a:r>
            <a:r>
              <a:rPr lang="en-US" sz="2400" dirty="0" err="1" smtClean="0"/>
              <a:t>cosa</a:t>
            </a:r>
            <a:r>
              <a:rPr lang="en-US" sz="2400" dirty="0" smtClean="0"/>
              <a:t> </a:t>
            </a:r>
            <a:r>
              <a:rPr lang="en-US" sz="2400" dirty="0" err="1" smtClean="0"/>
              <a:t>significa</a:t>
            </a:r>
            <a:r>
              <a:rPr lang="en-US" sz="2400" dirty="0" smtClean="0"/>
              <a:t> </a:t>
            </a:r>
            <a:r>
              <a:rPr lang="en-US" sz="2400" dirty="0" err="1" smtClean="0"/>
              <a:t>orientarsi</a:t>
            </a:r>
            <a:r>
              <a:rPr lang="en-US" sz="2400" dirty="0" smtClean="0"/>
              <a:t> </a:t>
            </a:r>
            <a:r>
              <a:rPr lang="en-US" sz="2400" dirty="0" err="1" smtClean="0"/>
              <a:t>nel</a:t>
            </a:r>
            <a:r>
              <a:rPr lang="en-US" sz="2400" dirty="0" smtClean="0"/>
              <a:t> </a:t>
            </a:r>
            <a:r>
              <a:rPr lang="en-US" sz="2400" dirty="0" err="1" smtClean="0"/>
              <a:t>pensare</a:t>
            </a:r>
            <a:r>
              <a:rPr lang="en-US" sz="2400" dirty="0" smtClean="0"/>
              <a:t>?”, Kant </a:t>
            </a:r>
            <a:r>
              <a:rPr lang="en-US" sz="2400" dirty="0" err="1" smtClean="0"/>
              <a:t>scrive</a:t>
            </a:r>
            <a:r>
              <a:rPr lang="en-US" sz="2400" dirty="0" smtClean="0"/>
              <a:t> </a:t>
            </a:r>
            <a:r>
              <a:rPr lang="en-US" sz="2400" dirty="0" err="1" smtClean="0"/>
              <a:t>che</a:t>
            </a:r>
            <a:endParaRPr lang="en-US" sz="2400" dirty="0" smtClean="0"/>
          </a:p>
          <a:p>
            <a:pPr marL="0" indent="0">
              <a:buNone/>
            </a:pPr>
            <a:r>
              <a:rPr lang="it-IT" sz="2400" i="1" dirty="0" smtClean="0"/>
              <a:t>  «</a:t>
            </a:r>
            <a:r>
              <a:rPr lang="it-IT" sz="2400" i="1" dirty="0"/>
              <a:t>La ragione si sottomette solo ed esclusivamente alla legge che essa stessa si dà».</a:t>
            </a:r>
            <a:r>
              <a:rPr lang="it-IT" sz="2400" dirty="0"/>
              <a:t> Pensare, significa quindi </a:t>
            </a:r>
            <a:r>
              <a:rPr lang="it-IT" sz="2400" i="1" dirty="0"/>
              <a:t>«cercare in se stessi (cioè nella propria ragione) la pietra ultima di paragone della </a:t>
            </a:r>
            <a:r>
              <a:rPr lang="it-IT" sz="2400" i="1" dirty="0" smtClean="0"/>
              <a:t>verità</a:t>
            </a:r>
            <a:r>
              <a:rPr lang="it-IT" sz="2400" i="1" dirty="0"/>
              <a:t>»</a:t>
            </a:r>
            <a:r>
              <a:rPr lang="it-IT" sz="2400" i="1" dirty="0" smtClean="0"/>
              <a:t>.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Per </a:t>
            </a:r>
            <a:r>
              <a:rPr lang="en-US" sz="2400" dirty="0" err="1" smtClean="0"/>
              <a:t>questo</a:t>
            </a:r>
            <a:r>
              <a:rPr lang="en-US" sz="2400" dirty="0" smtClean="0"/>
              <a:t>, </a:t>
            </a:r>
            <a:r>
              <a:rPr lang="it-IT" sz="2400" i="1" dirty="0" smtClean="0"/>
              <a:t>«non bisogna insegnare pensieri, ma insegnare a pensare».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372" y="1581572"/>
            <a:ext cx="63500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51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782"/>
            <a:ext cx="4726260" cy="616530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874546" y="-20782"/>
            <a:ext cx="7462564" cy="576064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Libertà</a:t>
            </a:r>
            <a:r>
              <a:rPr lang="en-US" sz="3600" dirty="0" smtClean="0"/>
              <a:t> </a:t>
            </a:r>
            <a:r>
              <a:rPr lang="en-US" sz="3600" dirty="0" err="1" smtClean="0"/>
              <a:t>significa</a:t>
            </a:r>
            <a:r>
              <a:rPr lang="en-US" sz="3600" dirty="0" smtClean="0"/>
              <a:t> </a:t>
            </a:r>
            <a:r>
              <a:rPr lang="en-US" sz="3600" dirty="0" err="1" smtClean="0"/>
              <a:t>imparare</a:t>
            </a:r>
            <a:r>
              <a:rPr lang="en-US" sz="3600" dirty="0" smtClean="0"/>
              <a:t> a </a:t>
            </a:r>
            <a:r>
              <a:rPr lang="en-US" sz="3600" dirty="0" err="1" smtClean="0"/>
              <a:t>pensare</a:t>
            </a:r>
            <a:endParaRPr lang="en-US" sz="3600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889935" y="555282"/>
            <a:ext cx="7318549" cy="4191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b="1" dirty="0" smtClean="0"/>
              <a:t>«L'uomo </a:t>
            </a:r>
            <a:r>
              <a:rPr lang="it-IT" sz="2400" b="1" dirty="0"/>
              <a:t>può divenire uomo solo mediante l'educazione: egli sarà quale essa l'avrà fatto.</a:t>
            </a:r>
            <a:r>
              <a:rPr lang="it-IT" sz="2400" dirty="0"/>
              <a:t> E' da osservare che l'uomo viene educato da uomini che a loro volta ricevettero l'educazione. Perciò la mancanza di disciplina e di istruzione rende alcuni uomini cattivi educatori. </a:t>
            </a:r>
            <a:endParaRPr lang="it-IT" sz="2400" dirty="0" smtClean="0"/>
          </a:p>
          <a:p>
            <a:pPr marL="0" indent="0">
              <a:buNone/>
            </a:pPr>
            <a:r>
              <a:rPr lang="it-IT" sz="2400" dirty="0" smtClean="0"/>
              <a:t>Se </a:t>
            </a:r>
            <a:r>
              <a:rPr lang="it-IT" sz="2400" dirty="0"/>
              <a:t>per caso della nostra educazione si incaricasse un essere superiore, si vedrebbe allora cosa si potrebbe ricavare dall'uomo. Ma </a:t>
            </a:r>
            <a:r>
              <a:rPr lang="it-IT" sz="2400" b="1" dirty="0"/>
              <a:t>poiché l'educazione, da una parte insegna all'uomo delle cose nuove, dall'altra non fa che sviluppare ciò che c'è in lui, non si può sapere fin dove giungano le disposizioni naturali. </a:t>
            </a:r>
            <a:r>
              <a:rPr lang="it-IT" sz="2400" dirty="0"/>
              <a:t>Se almeno,con l'aiuto dei potenti e colle forze riunite di molti, si facesse un esperimento, si vedrebbe fino a che punto l'uomo può arrivare. Ma è osservazione tanto importante per il filosofo quanto dolorosa per il </a:t>
            </a:r>
            <a:r>
              <a:rPr lang="it-IT" sz="2400" dirty="0" smtClean="0"/>
              <a:t>filantropo». </a:t>
            </a:r>
            <a:r>
              <a:rPr lang="it-IT" sz="2400" dirty="0">
                <a:solidFill>
                  <a:schemeClr val="bg1"/>
                </a:solidFill>
              </a:rPr>
              <a:t>notare che</a:t>
            </a:r>
            <a:r>
              <a:rPr lang="it-IT" sz="2400" b="1" dirty="0">
                <a:solidFill>
                  <a:schemeClr val="bg1"/>
                </a:solidFill>
              </a:rPr>
              <a:t> i potenti si danno quasi sempre cura soltanto di se stessi e non prendono in genere alcuna parte all'interessante esperienza pedagogica per far arrivare la natura umana alla perfezione» </a:t>
            </a:r>
            <a:r>
              <a:rPr lang="it-IT" sz="2400" dirty="0">
                <a:solidFill>
                  <a:schemeClr val="bg1"/>
                </a:solidFill>
              </a:rPr>
              <a:t>[</a:t>
            </a:r>
            <a:r>
              <a:rPr lang="it-IT" sz="2400" i="1" dirty="0">
                <a:solidFill>
                  <a:schemeClr val="bg1"/>
                </a:solidFill>
              </a:rPr>
              <a:t>Che cosa significa orientarsi nel pensare?</a:t>
            </a:r>
            <a:r>
              <a:rPr lang="it-IT" sz="2400" dirty="0">
                <a:solidFill>
                  <a:schemeClr val="bg1"/>
                </a:solidFill>
              </a:rPr>
              <a:t>]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801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18" y="180278"/>
            <a:ext cx="3366226" cy="4030612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718148" y="267250"/>
            <a:ext cx="7462564" cy="576064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Libertà</a:t>
            </a:r>
            <a:r>
              <a:rPr lang="en-US" sz="3600" dirty="0" smtClean="0"/>
              <a:t> </a:t>
            </a:r>
            <a:r>
              <a:rPr lang="en-US" sz="3600" dirty="0" err="1" smtClean="0"/>
              <a:t>significa</a:t>
            </a:r>
            <a:r>
              <a:rPr lang="en-US" sz="3600" dirty="0" smtClean="0"/>
              <a:t> </a:t>
            </a:r>
            <a:r>
              <a:rPr lang="en-US" sz="3600" dirty="0" err="1" smtClean="0"/>
              <a:t>imparare</a:t>
            </a:r>
            <a:r>
              <a:rPr lang="en-US" sz="3600" dirty="0" smtClean="0"/>
              <a:t> a </a:t>
            </a:r>
            <a:r>
              <a:rPr lang="en-US" sz="3600" dirty="0" err="1" smtClean="0"/>
              <a:t>pensare</a:t>
            </a:r>
            <a:endParaRPr lang="en-US" sz="3600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635528" y="1052736"/>
            <a:ext cx="4896545" cy="41910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it-IT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3200" dirty="0" smtClean="0"/>
              <a:t>Poiché l’ignoranza è «instrumentum regni» (</a:t>
            </a:r>
            <a:r>
              <a:rPr lang="it-IT" sz="3200" i="1" dirty="0" smtClean="0"/>
              <a:t>Che cos’è l’Illuminismo?</a:t>
            </a:r>
            <a:r>
              <a:rPr lang="it-IT" sz="3200" dirty="0" smtClean="0"/>
              <a:t>), la libertà è una conquista </a:t>
            </a:r>
          </a:p>
          <a:p>
            <a:pPr marL="0" indent="0">
              <a:buNone/>
            </a:pPr>
            <a:r>
              <a:rPr lang="it-IT" sz="3200" dirty="0"/>
              <a:t>n</a:t>
            </a:r>
            <a:r>
              <a:rPr lang="it-IT" sz="3200" dirty="0" smtClean="0"/>
              <a:t>on solo individuale, ma collettiva</a:t>
            </a:r>
            <a:r>
              <a:rPr lang="it-IT" sz="3200" i="1" dirty="0" smtClean="0"/>
              <a:t> </a:t>
            </a:r>
          </a:p>
          <a:p>
            <a:pPr marL="0" indent="0">
              <a:buNone/>
            </a:pPr>
            <a:r>
              <a:rPr lang="it-IT" sz="3200" i="1" dirty="0"/>
              <a:t>l</a:t>
            </a:r>
            <a:r>
              <a:rPr lang="it-IT" sz="3200" i="1" dirty="0" smtClean="0"/>
              <a:t>a scuola pubblica ne è la più importante realizzazione</a:t>
            </a:r>
          </a:p>
          <a:p>
            <a:pPr marL="0" indent="0">
              <a:buNone/>
            </a:pPr>
            <a:r>
              <a:rPr lang="it-IT" sz="2400" i="1" dirty="0" smtClean="0"/>
              <a:t> </a:t>
            </a:r>
            <a:r>
              <a:rPr lang="it-IT" sz="2400" i="1" dirty="0">
                <a:solidFill>
                  <a:schemeClr val="bg1"/>
                </a:solidFill>
              </a:rPr>
              <a:t>significa orientarsi nel pensare?</a:t>
            </a:r>
            <a:r>
              <a:rPr lang="it-IT" sz="2400" dirty="0">
                <a:solidFill>
                  <a:schemeClr val="bg1"/>
                </a:solidFill>
              </a:rPr>
              <a:t>]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700" y="1628800"/>
            <a:ext cx="3295426" cy="44565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3772" y="450912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Condorcet (1743 – 1794)</a:t>
            </a:r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9101806" y="623731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Calamandrei (1889 – 1956)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13350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0001016.potx" id="{8AD53B0B-FC02-4342-9C97-FCB4E3E31C20}" vid="{17FAF719-7E74-4133-9EF7-340AA294087B}"/>
    </a:ext>
  </a:extLst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Watercolor presentation (widescreen)</Template>
  <TotalTime>171</TotalTime>
  <Words>592</Words>
  <Application>Microsoft Office PowerPoint</Application>
  <PresentationFormat>Custom</PresentationFormat>
  <Paragraphs>55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Palatino Linotype</vt:lpstr>
      <vt:lpstr>Watercolor_16x9</vt:lpstr>
      <vt:lpstr>Un mondo giusto senza autorità e comando</vt:lpstr>
      <vt:lpstr>Risposta alla domanda “Che cos’è l’illuminismo”?</vt:lpstr>
      <vt:lpstr>Primo problema: dare leggi a se stesso. Che cosa vuol dire essere autonomi</vt:lpstr>
      <vt:lpstr>Liberi si diventa</vt:lpstr>
      <vt:lpstr>Add a Slide Title - 5</vt:lpstr>
      <vt:lpstr>Soluzione: l’uomo non ha bisogno di un essere superiore quando conosca il suo dovere</vt:lpstr>
      <vt:lpstr>Libertà significa imparare a pensare</vt:lpstr>
      <vt:lpstr>Libertà significa imparare a pensare</vt:lpstr>
      <vt:lpstr>Libertà significa imparare a pensare</vt:lpstr>
      <vt:lpstr>Libertà significa imparare a pensare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mondo giusto senza autorità e comando</dc:title>
  <dc:creator>Samsung</dc:creator>
  <cp:lastModifiedBy>Samsung</cp:lastModifiedBy>
  <cp:revision>36</cp:revision>
  <dcterms:created xsi:type="dcterms:W3CDTF">2017-01-09T05:57:23Z</dcterms:created>
  <dcterms:modified xsi:type="dcterms:W3CDTF">2017-01-09T08:48:49Z</dcterms:modified>
</cp:coreProperties>
</file>